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EB0A5-8C4A-4905-80BB-64F617C6CEA4}" v="2" dt="2024-02-24T11:31:07.3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iros Roussidis" userId="0ab76be1f1069114" providerId="LiveId" clId="{FD5D0207-A071-47D8-864D-BFBDC09F9449}"/>
    <pc:docChg chg="undo custSel addSld modSld">
      <pc:chgData name="Spiros Roussidis" userId="0ab76be1f1069114" providerId="LiveId" clId="{FD5D0207-A071-47D8-864D-BFBDC09F9449}" dt="2023-10-03T15:27:39.518" v="7109" actId="403"/>
      <pc:docMkLst>
        <pc:docMk/>
      </pc:docMkLst>
      <pc:sldChg chg="addSp delSp modSp new mod">
        <pc:chgData name="Spiros Roussidis" userId="0ab76be1f1069114" providerId="LiveId" clId="{FD5D0207-A071-47D8-864D-BFBDC09F9449}" dt="2023-10-02T12:49:12.507" v="523" actId="1076"/>
        <pc:sldMkLst>
          <pc:docMk/>
          <pc:sldMk cId="2635046633" sldId="260"/>
        </pc:sldMkLst>
        <pc:spChg chg="del">
          <ac:chgData name="Spiros Roussidis" userId="0ab76be1f1069114" providerId="LiveId" clId="{FD5D0207-A071-47D8-864D-BFBDC09F9449}" dt="2023-10-02T08:33:59.453" v="1" actId="478"/>
          <ac:spMkLst>
            <pc:docMk/>
            <pc:sldMk cId="2635046633" sldId="260"/>
            <ac:spMk id="2" creationId="{AC6005DC-3BA4-C026-3EF5-D1742DB3979A}"/>
          </ac:spMkLst>
        </pc:spChg>
        <pc:spChg chg="del">
          <ac:chgData name="Spiros Roussidis" userId="0ab76be1f1069114" providerId="LiveId" clId="{FD5D0207-A071-47D8-864D-BFBDC09F9449}" dt="2023-10-02T08:34:01.153" v="2" actId="478"/>
          <ac:spMkLst>
            <pc:docMk/>
            <pc:sldMk cId="2635046633" sldId="260"/>
            <ac:spMk id="3" creationId="{5B32CDB4-78CD-D3F3-167C-0436108EFEFE}"/>
          </ac:spMkLst>
        </pc:spChg>
        <pc:spChg chg="add mod">
          <ac:chgData name="Spiros Roussidis" userId="0ab76be1f1069114" providerId="LiveId" clId="{FD5D0207-A071-47D8-864D-BFBDC09F9449}" dt="2023-10-02T08:34:14.803" v="23" actId="113"/>
          <ac:spMkLst>
            <pc:docMk/>
            <pc:sldMk cId="2635046633" sldId="260"/>
            <ac:spMk id="4" creationId="{5DACCBBC-5B68-4DD1-F551-663686AB0EA4}"/>
          </ac:spMkLst>
        </pc:spChg>
        <pc:spChg chg="add mod">
          <ac:chgData name="Spiros Roussidis" userId="0ab76be1f1069114" providerId="LiveId" clId="{FD5D0207-A071-47D8-864D-BFBDC09F9449}" dt="2023-10-02T12:49:09.991" v="522" actId="1076"/>
          <ac:spMkLst>
            <pc:docMk/>
            <pc:sldMk cId="2635046633" sldId="260"/>
            <ac:spMk id="5" creationId="{CB9C224B-A575-53EB-4A8A-ACAB2C798DE7}"/>
          </ac:spMkLst>
        </pc:spChg>
        <pc:spChg chg="add mod">
          <ac:chgData name="Spiros Roussidis" userId="0ab76be1f1069114" providerId="LiveId" clId="{FD5D0207-A071-47D8-864D-BFBDC09F9449}" dt="2023-10-02T12:49:12.507" v="523" actId="1076"/>
          <ac:spMkLst>
            <pc:docMk/>
            <pc:sldMk cId="2635046633" sldId="260"/>
            <ac:spMk id="7" creationId="{F3266F19-E7A4-1587-37D1-6CFDE24273E4}"/>
          </ac:spMkLst>
        </pc:spChg>
      </pc:sldChg>
      <pc:sldChg chg="addSp delSp modSp new mod">
        <pc:chgData name="Spiros Roussidis" userId="0ab76be1f1069114" providerId="LiveId" clId="{FD5D0207-A071-47D8-864D-BFBDC09F9449}" dt="2023-10-03T06:40:14.665" v="1254" actId="20577"/>
        <pc:sldMkLst>
          <pc:docMk/>
          <pc:sldMk cId="2406084757" sldId="261"/>
        </pc:sldMkLst>
        <pc:spChg chg="del">
          <ac:chgData name="Spiros Roussidis" userId="0ab76be1f1069114" providerId="LiveId" clId="{FD5D0207-A071-47D8-864D-BFBDC09F9449}" dt="2023-10-03T06:27:29.410" v="525" actId="478"/>
          <ac:spMkLst>
            <pc:docMk/>
            <pc:sldMk cId="2406084757" sldId="261"/>
            <ac:spMk id="2" creationId="{BFCBDBE1-88D2-9A85-2169-D84314C1A883}"/>
          </ac:spMkLst>
        </pc:spChg>
        <pc:spChg chg="del">
          <ac:chgData name="Spiros Roussidis" userId="0ab76be1f1069114" providerId="LiveId" clId="{FD5D0207-A071-47D8-864D-BFBDC09F9449}" dt="2023-10-03T06:27:30.995" v="526" actId="478"/>
          <ac:spMkLst>
            <pc:docMk/>
            <pc:sldMk cId="2406084757" sldId="261"/>
            <ac:spMk id="3" creationId="{9F1EBBE6-A54B-62B1-C16A-ACF259D78030}"/>
          </ac:spMkLst>
        </pc:spChg>
        <pc:spChg chg="add mod">
          <ac:chgData name="Spiros Roussidis" userId="0ab76be1f1069114" providerId="LiveId" clId="{FD5D0207-A071-47D8-864D-BFBDC09F9449}" dt="2023-10-03T06:27:47.459" v="559" actId="20577"/>
          <ac:spMkLst>
            <pc:docMk/>
            <pc:sldMk cId="2406084757" sldId="261"/>
            <ac:spMk id="4" creationId="{E88E4FBB-2B87-919C-5DE0-B39D821FCDEC}"/>
          </ac:spMkLst>
        </pc:spChg>
        <pc:spChg chg="add mod">
          <ac:chgData name="Spiros Roussidis" userId="0ab76be1f1069114" providerId="LiveId" clId="{FD5D0207-A071-47D8-864D-BFBDC09F9449}" dt="2023-10-03T06:40:14.665" v="1254" actId="20577"/>
          <ac:spMkLst>
            <pc:docMk/>
            <pc:sldMk cId="2406084757" sldId="261"/>
            <ac:spMk id="5" creationId="{E21CB5B7-205F-2D05-F856-C4A388F30383}"/>
          </ac:spMkLst>
        </pc:spChg>
      </pc:sldChg>
      <pc:sldChg chg="addSp delSp modSp new mod">
        <pc:chgData name="Spiros Roussidis" userId="0ab76be1f1069114" providerId="LiveId" clId="{FD5D0207-A071-47D8-864D-BFBDC09F9449}" dt="2023-10-03T07:47:50.947" v="1992" actId="1076"/>
        <pc:sldMkLst>
          <pc:docMk/>
          <pc:sldMk cId="2950349779" sldId="262"/>
        </pc:sldMkLst>
        <pc:spChg chg="del">
          <ac:chgData name="Spiros Roussidis" userId="0ab76be1f1069114" providerId="LiveId" clId="{FD5D0207-A071-47D8-864D-BFBDC09F9449}" dt="2023-10-03T07:28:28.259" v="1256" actId="478"/>
          <ac:spMkLst>
            <pc:docMk/>
            <pc:sldMk cId="2950349779" sldId="262"/>
            <ac:spMk id="2" creationId="{DF5008B5-B658-B017-A018-17F2E2DC9059}"/>
          </ac:spMkLst>
        </pc:spChg>
        <pc:spChg chg="del">
          <ac:chgData name="Spiros Roussidis" userId="0ab76be1f1069114" providerId="LiveId" clId="{FD5D0207-A071-47D8-864D-BFBDC09F9449}" dt="2023-10-03T07:28:29.302" v="1257" actId="478"/>
          <ac:spMkLst>
            <pc:docMk/>
            <pc:sldMk cId="2950349779" sldId="262"/>
            <ac:spMk id="3" creationId="{324D6406-AFC3-B59C-E9FE-90FDFAE9C92F}"/>
          </ac:spMkLst>
        </pc:spChg>
        <pc:spChg chg="add mod">
          <ac:chgData name="Spiros Roussidis" userId="0ab76be1f1069114" providerId="LiveId" clId="{FD5D0207-A071-47D8-864D-BFBDC09F9449}" dt="2023-10-03T07:47:44.806" v="1990" actId="1076"/>
          <ac:spMkLst>
            <pc:docMk/>
            <pc:sldMk cId="2950349779" sldId="262"/>
            <ac:spMk id="4" creationId="{984A41E6-8566-06EF-B413-396D33FD7F8F}"/>
          </ac:spMkLst>
        </pc:spChg>
        <pc:spChg chg="add mod">
          <ac:chgData name="Spiros Roussidis" userId="0ab76be1f1069114" providerId="LiveId" clId="{FD5D0207-A071-47D8-864D-BFBDC09F9449}" dt="2023-10-03T07:47:48.697" v="1991" actId="1076"/>
          <ac:spMkLst>
            <pc:docMk/>
            <pc:sldMk cId="2950349779" sldId="262"/>
            <ac:spMk id="5" creationId="{9C16533A-B170-C50E-2C84-4C6FB2FBC728}"/>
          </ac:spMkLst>
        </pc:spChg>
        <pc:spChg chg="add mod">
          <ac:chgData name="Spiros Roussidis" userId="0ab76be1f1069114" providerId="LiveId" clId="{FD5D0207-A071-47D8-864D-BFBDC09F9449}" dt="2023-10-03T07:47:50.947" v="1992" actId="1076"/>
          <ac:spMkLst>
            <pc:docMk/>
            <pc:sldMk cId="2950349779" sldId="262"/>
            <ac:spMk id="6" creationId="{B6FFC2AA-DBDB-09B2-505B-04C6A946339E}"/>
          </ac:spMkLst>
        </pc:spChg>
      </pc:sldChg>
      <pc:sldChg chg="delSp modSp add mod">
        <pc:chgData name="Spiros Roussidis" userId="0ab76be1f1069114" providerId="LiveId" clId="{FD5D0207-A071-47D8-864D-BFBDC09F9449}" dt="2023-10-03T08:03:49.358" v="3458" actId="20577"/>
        <pc:sldMkLst>
          <pc:docMk/>
          <pc:sldMk cId="2643418603" sldId="263"/>
        </pc:sldMkLst>
        <pc:spChg chg="mod">
          <ac:chgData name="Spiros Roussidis" userId="0ab76be1f1069114" providerId="LiveId" clId="{FD5D0207-A071-47D8-864D-BFBDC09F9449}" dt="2023-10-03T08:03:49.358" v="3458" actId="20577"/>
          <ac:spMkLst>
            <pc:docMk/>
            <pc:sldMk cId="2643418603" sldId="263"/>
            <ac:spMk id="5" creationId="{9C16533A-B170-C50E-2C84-4C6FB2FBC728}"/>
          </ac:spMkLst>
        </pc:spChg>
        <pc:spChg chg="del mod">
          <ac:chgData name="Spiros Roussidis" userId="0ab76be1f1069114" providerId="LiveId" clId="{FD5D0207-A071-47D8-864D-BFBDC09F9449}" dt="2023-10-03T07:49:27.622" v="2210" actId="478"/>
          <ac:spMkLst>
            <pc:docMk/>
            <pc:sldMk cId="2643418603" sldId="263"/>
            <ac:spMk id="6" creationId="{B6FFC2AA-DBDB-09B2-505B-04C6A946339E}"/>
          </ac:spMkLst>
        </pc:spChg>
      </pc:sldChg>
      <pc:sldChg chg="addSp delSp modSp new mod">
        <pc:chgData name="Spiros Roussidis" userId="0ab76be1f1069114" providerId="LiveId" clId="{FD5D0207-A071-47D8-864D-BFBDC09F9449}" dt="2023-10-03T08:34:05.881" v="5026" actId="5793"/>
        <pc:sldMkLst>
          <pc:docMk/>
          <pc:sldMk cId="1611556099" sldId="264"/>
        </pc:sldMkLst>
        <pc:spChg chg="del">
          <ac:chgData name="Spiros Roussidis" userId="0ab76be1f1069114" providerId="LiveId" clId="{FD5D0207-A071-47D8-864D-BFBDC09F9449}" dt="2023-10-03T08:03:58.963" v="3460" actId="478"/>
          <ac:spMkLst>
            <pc:docMk/>
            <pc:sldMk cId="1611556099" sldId="264"/>
            <ac:spMk id="2" creationId="{BED72E5F-62CE-C170-3D05-D9CFF00DC037}"/>
          </ac:spMkLst>
        </pc:spChg>
        <pc:spChg chg="del">
          <ac:chgData name="Spiros Roussidis" userId="0ab76be1f1069114" providerId="LiveId" clId="{FD5D0207-A071-47D8-864D-BFBDC09F9449}" dt="2023-10-03T08:04:01.127" v="3461" actId="478"/>
          <ac:spMkLst>
            <pc:docMk/>
            <pc:sldMk cId="1611556099" sldId="264"/>
            <ac:spMk id="3" creationId="{9C78FE0F-1B69-31C9-7922-D19D6B88C564}"/>
          </ac:spMkLst>
        </pc:spChg>
        <pc:spChg chg="add mod">
          <ac:chgData name="Spiros Roussidis" userId="0ab76be1f1069114" providerId="LiveId" clId="{FD5D0207-A071-47D8-864D-BFBDC09F9449}" dt="2023-10-03T08:18:23.114" v="3462"/>
          <ac:spMkLst>
            <pc:docMk/>
            <pc:sldMk cId="1611556099" sldId="264"/>
            <ac:spMk id="4" creationId="{3B3A0DEB-00EF-37F1-5AE8-C83539C52E8E}"/>
          </ac:spMkLst>
        </pc:spChg>
        <pc:spChg chg="add mod">
          <ac:chgData name="Spiros Roussidis" userId="0ab76be1f1069114" providerId="LiveId" clId="{FD5D0207-A071-47D8-864D-BFBDC09F9449}" dt="2023-10-03T08:19:14.263" v="3544" actId="1076"/>
          <ac:spMkLst>
            <pc:docMk/>
            <pc:sldMk cId="1611556099" sldId="264"/>
            <ac:spMk id="5" creationId="{65B85BDF-C937-7397-B6BF-6E7B8FE37077}"/>
          </ac:spMkLst>
        </pc:spChg>
        <pc:spChg chg="add mod">
          <ac:chgData name="Spiros Roussidis" userId="0ab76be1f1069114" providerId="LiveId" clId="{FD5D0207-A071-47D8-864D-BFBDC09F9449}" dt="2023-10-03T08:34:05.881" v="5026" actId="5793"/>
          <ac:spMkLst>
            <pc:docMk/>
            <pc:sldMk cId="1611556099" sldId="264"/>
            <ac:spMk id="6" creationId="{C13B1DE3-714B-5432-C30E-A3DD4C2F241C}"/>
          </ac:spMkLst>
        </pc:spChg>
      </pc:sldChg>
      <pc:sldChg chg="modSp add mod">
        <pc:chgData name="Spiros Roussidis" userId="0ab76be1f1069114" providerId="LiveId" clId="{FD5D0207-A071-47D8-864D-BFBDC09F9449}" dt="2023-10-03T13:52:53.002" v="6013" actId="1076"/>
        <pc:sldMkLst>
          <pc:docMk/>
          <pc:sldMk cId="3808234878" sldId="265"/>
        </pc:sldMkLst>
        <pc:spChg chg="mod">
          <ac:chgData name="Spiros Roussidis" userId="0ab76be1f1069114" providerId="LiveId" clId="{FD5D0207-A071-47D8-864D-BFBDC09F9449}" dt="2023-10-03T13:52:53.002" v="6013" actId="1076"/>
          <ac:spMkLst>
            <pc:docMk/>
            <pc:sldMk cId="3808234878" sldId="265"/>
            <ac:spMk id="5" creationId="{65B85BDF-C937-7397-B6BF-6E7B8FE37077}"/>
          </ac:spMkLst>
        </pc:spChg>
        <pc:spChg chg="mod">
          <ac:chgData name="Spiros Roussidis" userId="0ab76be1f1069114" providerId="LiveId" clId="{FD5D0207-A071-47D8-864D-BFBDC09F9449}" dt="2023-10-03T08:42:08.506" v="6012" actId="1076"/>
          <ac:spMkLst>
            <pc:docMk/>
            <pc:sldMk cId="3808234878" sldId="265"/>
            <ac:spMk id="6" creationId="{C13B1DE3-714B-5432-C30E-A3DD4C2F241C}"/>
          </ac:spMkLst>
        </pc:spChg>
      </pc:sldChg>
      <pc:sldChg chg="addSp delSp modSp new mod">
        <pc:chgData name="Spiros Roussidis" userId="0ab76be1f1069114" providerId="LiveId" clId="{FD5D0207-A071-47D8-864D-BFBDC09F9449}" dt="2023-10-03T14:03:00.095" v="6398" actId="1076"/>
        <pc:sldMkLst>
          <pc:docMk/>
          <pc:sldMk cId="2743267868" sldId="266"/>
        </pc:sldMkLst>
        <pc:spChg chg="del">
          <ac:chgData name="Spiros Roussidis" userId="0ab76be1f1069114" providerId="LiveId" clId="{FD5D0207-A071-47D8-864D-BFBDC09F9449}" dt="2023-10-03T13:53:04.523" v="6015" actId="478"/>
          <ac:spMkLst>
            <pc:docMk/>
            <pc:sldMk cId="2743267868" sldId="266"/>
            <ac:spMk id="2" creationId="{660BEEA0-31A6-BA14-26EE-A15E1DC0B847}"/>
          </ac:spMkLst>
        </pc:spChg>
        <pc:spChg chg="del">
          <ac:chgData name="Spiros Roussidis" userId="0ab76be1f1069114" providerId="LiveId" clId="{FD5D0207-A071-47D8-864D-BFBDC09F9449}" dt="2023-10-03T13:53:05.502" v="6016" actId="478"/>
          <ac:spMkLst>
            <pc:docMk/>
            <pc:sldMk cId="2743267868" sldId="266"/>
            <ac:spMk id="3" creationId="{0C9DA305-6C04-DC1E-F120-56C969A75123}"/>
          </ac:spMkLst>
        </pc:spChg>
        <pc:spChg chg="add mod">
          <ac:chgData name="Spiros Roussidis" userId="0ab76be1f1069114" providerId="LiveId" clId="{FD5D0207-A071-47D8-864D-BFBDC09F9449}" dt="2023-10-03T13:53:31.392" v="6061" actId="122"/>
          <ac:spMkLst>
            <pc:docMk/>
            <pc:sldMk cId="2743267868" sldId="266"/>
            <ac:spMk id="4" creationId="{007B63E5-211C-A48E-E170-397804CEEF9B}"/>
          </ac:spMkLst>
        </pc:spChg>
        <pc:spChg chg="add del">
          <ac:chgData name="Spiros Roussidis" userId="0ab76be1f1069114" providerId="LiveId" clId="{FD5D0207-A071-47D8-864D-BFBDC09F9449}" dt="2023-10-03T13:54:16.702" v="6063" actId="22"/>
          <ac:spMkLst>
            <pc:docMk/>
            <pc:sldMk cId="2743267868" sldId="266"/>
            <ac:spMk id="6" creationId="{DCE9CC83-DA31-A94F-6485-B2631E5A4FB2}"/>
          </ac:spMkLst>
        </pc:spChg>
        <pc:spChg chg="add mod">
          <ac:chgData name="Spiros Roussidis" userId="0ab76be1f1069114" providerId="LiveId" clId="{FD5D0207-A071-47D8-864D-BFBDC09F9449}" dt="2023-10-03T13:56:58.335" v="6253" actId="113"/>
          <ac:spMkLst>
            <pc:docMk/>
            <pc:sldMk cId="2743267868" sldId="266"/>
            <ac:spMk id="8" creationId="{CFE080E0-6C3D-31C6-390A-19EF930B4711}"/>
          </ac:spMkLst>
        </pc:spChg>
        <pc:spChg chg="add mod">
          <ac:chgData name="Spiros Roussidis" userId="0ab76be1f1069114" providerId="LiveId" clId="{FD5D0207-A071-47D8-864D-BFBDC09F9449}" dt="2023-10-03T14:03:00.095" v="6398" actId="1076"/>
          <ac:spMkLst>
            <pc:docMk/>
            <pc:sldMk cId="2743267868" sldId="266"/>
            <ac:spMk id="9" creationId="{4062D255-F5EE-D8DB-E3A7-10D00EA074AD}"/>
          </ac:spMkLst>
        </pc:spChg>
      </pc:sldChg>
      <pc:sldChg chg="addSp delSp modSp new mod">
        <pc:chgData name="Spiros Roussidis" userId="0ab76be1f1069114" providerId="LiveId" clId="{FD5D0207-A071-47D8-864D-BFBDC09F9449}" dt="2023-10-03T15:27:39.518" v="7109" actId="403"/>
        <pc:sldMkLst>
          <pc:docMk/>
          <pc:sldMk cId="3778679356" sldId="267"/>
        </pc:sldMkLst>
        <pc:spChg chg="del">
          <ac:chgData name="Spiros Roussidis" userId="0ab76be1f1069114" providerId="LiveId" clId="{FD5D0207-A071-47D8-864D-BFBDC09F9449}" dt="2023-10-03T14:04:02.802" v="6400" actId="478"/>
          <ac:spMkLst>
            <pc:docMk/>
            <pc:sldMk cId="3778679356" sldId="267"/>
            <ac:spMk id="2" creationId="{2CEB6B59-A6B0-C99D-D29C-DE08A1B781F5}"/>
          </ac:spMkLst>
        </pc:spChg>
        <pc:spChg chg="del">
          <ac:chgData name="Spiros Roussidis" userId="0ab76be1f1069114" providerId="LiveId" clId="{FD5D0207-A071-47D8-864D-BFBDC09F9449}" dt="2023-10-03T14:04:08.648" v="6401" actId="478"/>
          <ac:spMkLst>
            <pc:docMk/>
            <pc:sldMk cId="3778679356" sldId="267"/>
            <ac:spMk id="3" creationId="{6BC346EF-C33A-AA42-13F9-C561D86C8607}"/>
          </ac:spMkLst>
        </pc:spChg>
        <pc:spChg chg="add mod">
          <ac:chgData name="Spiros Roussidis" userId="0ab76be1f1069114" providerId="LiveId" clId="{FD5D0207-A071-47D8-864D-BFBDC09F9449}" dt="2023-10-03T14:05:08.917" v="6417" actId="20577"/>
          <ac:spMkLst>
            <pc:docMk/>
            <pc:sldMk cId="3778679356" sldId="267"/>
            <ac:spMk id="4" creationId="{2D07A19F-6BAA-6575-4C46-40BA820A293F}"/>
          </ac:spMkLst>
        </pc:spChg>
        <pc:spChg chg="add mod">
          <ac:chgData name="Spiros Roussidis" userId="0ab76be1f1069114" providerId="LiveId" clId="{FD5D0207-A071-47D8-864D-BFBDC09F9449}" dt="2023-10-03T15:27:39.518" v="7109" actId="403"/>
          <ac:spMkLst>
            <pc:docMk/>
            <pc:sldMk cId="3778679356" sldId="267"/>
            <ac:spMk id="5" creationId="{417F2FEA-F860-C0F5-20ED-B0B1F729BEA4}"/>
          </ac:spMkLst>
        </pc:spChg>
      </pc:sldChg>
    </pc:docChg>
  </pc:docChgLst>
  <pc:docChgLst>
    <pc:chgData name="jiannis papageorgopoulos" userId="584a46883f65559d" providerId="Windows Live" clId="Web-{0FEEB0A5-8C4A-4905-80BB-64F617C6CEA4}"/>
    <pc:docChg chg="modSld">
      <pc:chgData name="jiannis papageorgopoulos" userId="584a46883f65559d" providerId="Windows Live" clId="Web-{0FEEB0A5-8C4A-4905-80BB-64F617C6CEA4}" dt="2024-02-24T11:31:07.324" v="1" actId="1076"/>
      <pc:docMkLst>
        <pc:docMk/>
      </pc:docMkLst>
      <pc:sldChg chg="modSp">
        <pc:chgData name="jiannis papageorgopoulos" userId="584a46883f65559d" providerId="Windows Live" clId="Web-{0FEEB0A5-8C4A-4905-80BB-64F617C6CEA4}" dt="2024-02-24T11:31:07.324" v="1" actId="1076"/>
        <pc:sldMkLst>
          <pc:docMk/>
          <pc:sldMk cId="1889966001" sldId="256"/>
        </pc:sldMkLst>
        <pc:spChg chg="mod">
          <ac:chgData name="jiannis papageorgopoulos" userId="584a46883f65559d" providerId="Windows Live" clId="Web-{0FEEB0A5-8C4A-4905-80BB-64F617C6CEA4}" dt="2024-02-24T11:31:07.324" v="1" actId="1076"/>
          <ac:spMkLst>
            <pc:docMk/>
            <pc:sldMk cId="1889966001" sldId="256"/>
            <ac:spMk id="4" creationId="{9E8D10BB-EB56-E2D4-EB67-2B760A10867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1F67C2-1403-1BCE-4049-17EE8C1B1E6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5731C4F-B263-7C56-FA95-5B1CE8D893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3630133-1394-AB65-7FD1-E3A459D01B8F}"/>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5" name="Θέση υποσέλιδου 4">
            <a:extLst>
              <a:ext uri="{FF2B5EF4-FFF2-40B4-BE49-F238E27FC236}">
                <a16:creationId xmlns:a16="http://schemas.microsoft.com/office/drawing/2014/main" id="{C88404C6-C2D0-060A-0FC8-4C6EF43438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5AF2964-5313-8050-C73F-78ADF7A6576A}"/>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2044832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957984-9EBD-4FA3-31DA-AE3F38CDCB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449B7F6-E279-248D-9657-7A74846E1EC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575C6D0-6010-EC65-60DA-5C18BAB05275}"/>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5" name="Θέση υποσέλιδου 4">
            <a:extLst>
              <a:ext uri="{FF2B5EF4-FFF2-40B4-BE49-F238E27FC236}">
                <a16:creationId xmlns:a16="http://schemas.microsoft.com/office/drawing/2014/main" id="{797DC8E9-6AFD-F606-2AC9-2FD7B7330BA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E8FFF4-D1A4-C998-2485-8A3114C1F24D}"/>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85198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5273E56-B2C2-59E6-7497-7104D423A5E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57C3EED-7A8C-3EDD-CB0E-A2E42A9C2B6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1D28E77-F459-C420-10B3-A7E8A0BAE5EC}"/>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5" name="Θέση υποσέλιδου 4">
            <a:extLst>
              <a:ext uri="{FF2B5EF4-FFF2-40B4-BE49-F238E27FC236}">
                <a16:creationId xmlns:a16="http://schemas.microsoft.com/office/drawing/2014/main" id="{AC069D80-DD41-F2D8-3EC1-A711A071B5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E00CE7C-3D9D-006A-4BE1-268B5BD53DA9}"/>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296611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8801AF-CE17-3485-8B60-754B4955499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F396DE7-A748-2571-14CB-1B24108C0FD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62D33DC-E667-09EF-3492-C532A06C8CA3}"/>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5" name="Θέση υποσέλιδου 4">
            <a:extLst>
              <a:ext uri="{FF2B5EF4-FFF2-40B4-BE49-F238E27FC236}">
                <a16:creationId xmlns:a16="http://schemas.microsoft.com/office/drawing/2014/main" id="{74F96A28-3CAA-B157-5955-1C48C2E6365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E604490-03C1-3092-6FBF-D89C8FA80AB2}"/>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404260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1B999E-B6C8-24A6-4E2C-DFF841BD902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1ED598C-399C-04DB-67B8-8E63DDA8B3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5E63183-C170-8403-3341-2BF85E39DF31}"/>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5" name="Θέση υποσέλιδου 4">
            <a:extLst>
              <a:ext uri="{FF2B5EF4-FFF2-40B4-BE49-F238E27FC236}">
                <a16:creationId xmlns:a16="http://schemas.microsoft.com/office/drawing/2014/main" id="{B4F9720A-24C4-5D98-D33C-D08CA97ED8F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BDD5C0F-2509-7936-A660-8005CBB99163}"/>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2056142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BC582-4287-3E06-2776-C2A5F69E4BB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A542DFF-BD6E-5520-0F14-2800ED40F88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E668AF6-C281-6DAB-B184-80B42F9C6A3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0AD26B22-D761-5758-70F8-A6813F0CA70E}"/>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6" name="Θέση υποσέλιδου 5">
            <a:extLst>
              <a:ext uri="{FF2B5EF4-FFF2-40B4-BE49-F238E27FC236}">
                <a16:creationId xmlns:a16="http://schemas.microsoft.com/office/drawing/2014/main" id="{1CC456D7-66D3-84F8-E3F6-D59D7957C41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30BF3A6-1059-799E-9A11-88132A2E989C}"/>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3985464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915F09-1B59-2C8E-E883-01C6229D6E4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429A0AF-51C6-B814-59C2-44B2E95D17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4338A46-3BEF-85A0-49C1-35030444B56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A8EB5A5-4D24-2AB4-7926-EF32A057C6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16A01517-130D-B3A6-8AD6-BE36FEBD115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866A6E1-4B34-2530-8885-159D87FBA1E6}"/>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8" name="Θέση υποσέλιδου 7">
            <a:extLst>
              <a:ext uri="{FF2B5EF4-FFF2-40B4-BE49-F238E27FC236}">
                <a16:creationId xmlns:a16="http://schemas.microsoft.com/office/drawing/2014/main" id="{0D162C56-1A89-93D2-109F-68E8D633748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62D2D4A-FDC9-22F9-D08E-02AEDAA8419D}"/>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4247150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45C70B-B7D7-6DDE-1500-CD19BA16420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7E51781-0E93-9F55-1B83-F68235184487}"/>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4" name="Θέση υποσέλιδου 3">
            <a:extLst>
              <a:ext uri="{FF2B5EF4-FFF2-40B4-BE49-F238E27FC236}">
                <a16:creationId xmlns:a16="http://schemas.microsoft.com/office/drawing/2014/main" id="{0A3B1CBE-4D6C-0088-C550-15E85B80D1E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740B1F0-6D42-D73A-567C-A10396CD6161}"/>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2625891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0620649-495E-9F2E-EA97-D5C80054DDFE}"/>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3" name="Θέση υποσέλιδου 2">
            <a:extLst>
              <a:ext uri="{FF2B5EF4-FFF2-40B4-BE49-F238E27FC236}">
                <a16:creationId xmlns:a16="http://schemas.microsoft.com/office/drawing/2014/main" id="{9BE937A0-64EE-124F-AA65-1E05959FAA8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9AD4C36-8466-D07E-CEE3-B286C6201E06}"/>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3363779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626CF0-480B-0F71-572A-2B342CE58BE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DF75B7E-33C2-A144-088C-F3EFA5D160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9C26089-A3B8-4E23-2C9A-0121A490E8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9769867-8FF3-46D1-20BF-2677D22E9B10}"/>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6" name="Θέση υποσέλιδου 5">
            <a:extLst>
              <a:ext uri="{FF2B5EF4-FFF2-40B4-BE49-F238E27FC236}">
                <a16:creationId xmlns:a16="http://schemas.microsoft.com/office/drawing/2014/main" id="{27E3155F-A819-80BB-BFF2-41BD6FB5C6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9A4620-6C0E-E5A0-084F-97F188F1C8B1}"/>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1194859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9B1653-8576-BE8D-00FC-CD8264B5F06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2B1733D-5C06-5C3B-D43A-CE13BE3125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063E9EE-D308-C5C2-CDDE-35389F2F3F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058E318-397A-ADAF-BC4B-844BECA7DBFB}"/>
              </a:ext>
            </a:extLst>
          </p:cNvPr>
          <p:cNvSpPr>
            <a:spLocks noGrp="1"/>
          </p:cNvSpPr>
          <p:nvPr>
            <p:ph type="dt" sz="half" idx="10"/>
          </p:nvPr>
        </p:nvSpPr>
        <p:spPr/>
        <p:txBody>
          <a:bodyPr/>
          <a:lstStyle/>
          <a:p>
            <a:fld id="{C23E1520-AFB3-4563-AF43-C39079406DDB}" type="datetimeFigureOut">
              <a:rPr lang="el-GR" smtClean="0"/>
              <a:t>24/2/2024</a:t>
            </a:fld>
            <a:endParaRPr lang="el-GR"/>
          </a:p>
        </p:txBody>
      </p:sp>
      <p:sp>
        <p:nvSpPr>
          <p:cNvPr id="6" name="Θέση υποσέλιδου 5">
            <a:extLst>
              <a:ext uri="{FF2B5EF4-FFF2-40B4-BE49-F238E27FC236}">
                <a16:creationId xmlns:a16="http://schemas.microsoft.com/office/drawing/2014/main" id="{BC4113A4-147F-A3F2-BBCB-8C2C569D9A0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3161D7-880E-2944-3100-1EA24619D320}"/>
              </a:ext>
            </a:extLst>
          </p:cNvPr>
          <p:cNvSpPr>
            <a:spLocks noGrp="1"/>
          </p:cNvSpPr>
          <p:nvPr>
            <p:ph type="sldNum" sz="quarter" idx="12"/>
          </p:nvPr>
        </p:nvSpPr>
        <p:spPr/>
        <p:txBody>
          <a:bodyPr/>
          <a:lstStyle/>
          <a:p>
            <a:fld id="{2B10250B-658D-41D1-A27C-B155A972797C}" type="slidenum">
              <a:rPr lang="el-GR" smtClean="0"/>
              <a:t>‹#›</a:t>
            </a:fld>
            <a:endParaRPr lang="el-GR"/>
          </a:p>
        </p:txBody>
      </p:sp>
    </p:spTree>
    <p:extLst>
      <p:ext uri="{BB962C8B-B14F-4D97-AF65-F5344CB8AC3E}">
        <p14:creationId xmlns:p14="http://schemas.microsoft.com/office/powerpoint/2010/main" val="266088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ACB69B3-156D-5414-65D3-493D827315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668EB60-F285-B334-EA4C-596B6F0D17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BDC29BC-6383-E60C-5565-D6D0E3F4ED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E1520-AFB3-4563-AF43-C39079406DDB}" type="datetimeFigureOut">
              <a:rPr lang="el-GR" smtClean="0"/>
              <a:t>24/2/2024</a:t>
            </a:fld>
            <a:endParaRPr lang="el-GR"/>
          </a:p>
        </p:txBody>
      </p:sp>
      <p:sp>
        <p:nvSpPr>
          <p:cNvPr id="5" name="Θέση υποσέλιδου 4">
            <a:extLst>
              <a:ext uri="{FF2B5EF4-FFF2-40B4-BE49-F238E27FC236}">
                <a16:creationId xmlns:a16="http://schemas.microsoft.com/office/drawing/2014/main" id="{BF67835D-3DF0-40EA-3DA5-98353307DB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022644E-40BD-4CDB-4F9E-9485EC4810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0250B-658D-41D1-A27C-B155A972797C}" type="slidenum">
              <a:rPr lang="el-GR" smtClean="0"/>
              <a:t>‹#›</a:t>
            </a:fld>
            <a:endParaRPr lang="el-GR"/>
          </a:p>
        </p:txBody>
      </p:sp>
    </p:spTree>
    <p:extLst>
      <p:ext uri="{BB962C8B-B14F-4D97-AF65-F5344CB8AC3E}">
        <p14:creationId xmlns:p14="http://schemas.microsoft.com/office/powerpoint/2010/main" val="2351781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E8D10BB-EB56-E2D4-EB67-2B760A108671}"/>
              </a:ext>
            </a:extLst>
          </p:cNvPr>
          <p:cNvSpPr txBox="1"/>
          <p:nvPr/>
        </p:nvSpPr>
        <p:spPr>
          <a:xfrm>
            <a:off x="4627984" y="447870"/>
            <a:ext cx="2962349" cy="461665"/>
          </a:xfrm>
          <a:prstGeom prst="rect">
            <a:avLst/>
          </a:prstGeom>
          <a:noFill/>
        </p:spPr>
        <p:txBody>
          <a:bodyPr wrap="none" rtlCol="0">
            <a:spAutoFit/>
          </a:bodyPr>
          <a:lstStyle/>
          <a:p>
            <a:r>
              <a:rPr lang="el-GR" sz="2400" b="1" dirty="0"/>
              <a:t>ΥΓΙΕΙΝΗ ΠΡΟΣΩΠΙΚΟΥ</a:t>
            </a:r>
          </a:p>
        </p:txBody>
      </p:sp>
      <p:sp>
        <p:nvSpPr>
          <p:cNvPr id="5" name="TextBox 4">
            <a:extLst>
              <a:ext uri="{FF2B5EF4-FFF2-40B4-BE49-F238E27FC236}">
                <a16:creationId xmlns:a16="http://schemas.microsoft.com/office/drawing/2014/main" id="{CF4CF1A2-A7B5-F89E-38A2-041D95FF2945}"/>
              </a:ext>
            </a:extLst>
          </p:cNvPr>
          <p:cNvSpPr txBox="1"/>
          <p:nvPr/>
        </p:nvSpPr>
        <p:spPr>
          <a:xfrm>
            <a:off x="656252" y="1427583"/>
            <a:ext cx="8584163" cy="4524315"/>
          </a:xfrm>
          <a:prstGeom prst="rect">
            <a:avLst/>
          </a:prstGeom>
          <a:noFill/>
        </p:spPr>
        <p:txBody>
          <a:bodyPr wrap="square" rtlCol="0">
            <a:spAutoFit/>
          </a:bodyPr>
          <a:lstStyle/>
          <a:p>
            <a:r>
              <a:rPr lang="el-GR" sz="2400" b="1" dirty="0"/>
              <a:t>Βασική θεματολογία εκπαίδευσης</a:t>
            </a:r>
          </a:p>
          <a:p>
            <a:pPr marL="285750" indent="-285750">
              <a:buFont typeface="Arial" panose="020B0604020202020204" pitchFamily="34" charset="0"/>
              <a:buChar char="•"/>
            </a:pPr>
            <a:r>
              <a:rPr lang="el-GR" sz="2400" dirty="0"/>
              <a:t>Τι είναι</a:t>
            </a:r>
            <a:r>
              <a:rPr lang="en-US" sz="2400" dirty="0"/>
              <a:t>; </a:t>
            </a:r>
          </a:p>
          <a:p>
            <a:pPr marL="285750" indent="-285750">
              <a:buFont typeface="Arial" panose="020B0604020202020204" pitchFamily="34" charset="0"/>
              <a:buChar char="•"/>
            </a:pPr>
            <a:r>
              <a:rPr lang="el-GR" sz="2400" dirty="0"/>
              <a:t>Γιατί είναι απαραίτητη</a:t>
            </a:r>
            <a:r>
              <a:rPr lang="en-US" sz="2400" dirty="0"/>
              <a:t>;</a:t>
            </a:r>
            <a:endParaRPr lang="el-GR" sz="2400" dirty="0"/>
          </a:p>
          <a:p>
            <a:pPr marL="285750" indent="-285750">
              <a:buFont typeface="Arial" panose="020B0604020202020204" pitchFamily="34" charset="0"/>
              <a:buChar char="•"/>
            </a:pPr>
            <a:r>
              <a:rPr lang="el-GR" sz="2400" dirty="0"/>
              <a:t>Τι περιλαμβάνει</a:t>
            </a:r>
            <a:r>
              <a:rPr lang="en-US" sz="2400" dirty="0"/>
              <a:t>;</a:t>
            </a:r>
            <a:endParaRPr lang="el-GR" sz="2400" dirty="0"/>
          </a:p>
          <a:p>
            <a:pPr marL="285750" indent="-285750">
              <a:buFont typeface="Arial" panose="020B0604020202020204" pitchFamily="34" charset="0"/>
              <a:buChar char="•"/>
            </a:pPr>
            <a:r>
              <a:rPr lang="el-GR" sz="2400" dirty="0"/>
              <a:t>Πως επιμολύνονται τα τρόφιμα από το προσωπικό</a:t>
            </a:r>
            <a:r>
              <a:rPr lang="en-US" sz="2400" dirty="0"/>
              <a:t>;</a:t>
            </a:r>
            <a:endParaRPr lang="el-GR" sz="2400" dirty="0"/>
          </a:p>
          <a:p>
            <a:pPr marL="285750" indent="-285750">
              <a:buFont typeface="Arial" panose="020B0604020202020204" pitchFamily="34" charset="0"/>
              <a:buChar char="•"/>
            </a:pPr>
            <a:r>
              <a:rPr lang="el-GR" sz="2400" dirty="0"/>
              <a:t>Πλύσιμο χεριών</a:t>
            </a:r>
          </a:p>
          <a:p>
            <a:pPr marL="285750" indent="-285750">
              <a:buFont typeface="Arial" panose="020B0604020202020204" pitchFamily="34" charset="0"/>
              <a:buChar char="•"/>
            </a:pPr>
            <a:r>
              <a:rPr lang="el-GR" sz="2400" dirty="0"/>
              <a:t>Χρήση γαντιών</a:t>
            </a:r>
          </a:p>
          <a:p>
            <a:pPr marL="285750" indent="-285750">
              <a:buFont typeface="Arial" panose="020B0604020202020204" pitchFamily="34" charset="0"/>
              <a:buChar char="•"/>
            </a:pPr>
            <a:r>
              <a:rPr lang="el-GR" sz="2400" dirty="0"/>
              <a:t>Βασικοί κανόνες υγιεινής στους χώρους παραγωγής</a:t>
            </a:r>
          </a:p>
          <a:p>
            <a:pPr marL="285750" indent="-285750">
              <a:buFont typeface="Arial" panose="020B0604020202020204" pitchFamily="34" charset="0"/>
              <a:buChar char="•"/>
            </a:pPr>
            <a:r>
              <a:rPr lang="el-GR" sz="2400" dirty="0"/>
              <a:t>Τι κάνουμε: α) Πριν την ανάληψη εργασίας</a:t>
            </a:r>
            <a:r>
              <a:rPr lang="en-US" sz="2400" dirty="0"/>
              <a:t>;</a:t>
            </a:r>
            <a:endParaRPr lang="el-GR" sz="2400" dirty="0"/>
          </a:p>
          <a:p>
            <a:r>
              <a:rPr lang="el-GR" sz="2400" dirty="0"/>
              <a:t>                           β) στο διάλειμμα </a:t>
            </a:r>
          </a:p>
          <a:p>
            <a:r>
              <a:rPr lang="el-GR" sz="2400" dirty="0"/>
              <a:t>                           γ) κατά τη διάρκεια εργασίας</a:t>
            </a:r>
            <a:r>
              <a:rPr lang="en-US" sz="2400" dirty="0"/>
              <a:t>;</a:t>
            </a:r>
            <a:endParaRPr lang="el-GR" sz="2400" dirty="0"/>
          </a:p>
          <a:p>
            <a:r>
              <a:rPr lang="el-GR" sz="2400" dirty="0"/>
              <a:t>                           δ) στο τέλος της εργασίας</a:t>
            </a:r>
            <a:r>
              <a:rPr lang="en-US" sz="2400" dirty="0"/>
              <a:t>;</a:t>
            </a:r>
            <a:r>
              <a:rPr lang="el-GR" sz="2400" dirty="0"/>
              <a:t>  </a:t>
            </a:r>
          </a:p>
        </p:txBody>
      </p:sp>
    </p:spTree>
    <p:extLst>
      <p:ext uri="{BB962C8B-B14F-4D97-AF65-F5344CB8AC3E}">
        <p14:creationId xmlns:p14="http://schemas.microsoft.com/office/powerpoint/2010/main" val="1889966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B3A0DEB-00EF-37F1-5AE8-C83539C52E8E}"/>
              </a:ext>
            </a:extLst>
          </p:cNvPr>
          <p:cNvSpPr txBox="1"/>
          <p:nvPr/>
        </p:nvSpPr>
        <p:spPr>
          <a:xfrm>
            <a:off x="2737855" y="131116"/>
            <a:ext cx="6716290" cy="830997"/>
          </a:xfrm>
          <a:prstGeom prst="rect">
            <a:avLst/>
          </a:prstGeom>
          <a:noFill/>
        </p:spPr>
        <p:txBody>
          <a:bodyPr wrap="square" rtlCol="0">
            <a:spAutoFit/>
          </a:bodyPr>
          <a:lstStyle/>
          <a:p>
            <a:r>
              <a:rPr lang="el-GR" sz="2400" b="1" dirty="0"/>
              <a:t>Κανόνες Υγιεινής &amp; Συμπεριφοράς προσωπικού</a:t>
            </a:r>
          </a:p>
          <a:p>
            <a:endParaRPr lang="el-GR" sz="2400" dirty="0"/>
          </a:p>
        </p:txBody>
      </p:sp>
      <p:sp>
        <p:nvSpPr>
          <p:cNvPr id="5" name="TextBox 4">
            <a:extLst>
              <a:ext uri="{FF2B5EF4-FFF2-40B4-BE49-F238E27FC236}">
                <a16:creationId xmlns:a16="http://schemas.microsoft.com/office/drawing/2014/main" id="{65B85BDF-C937-7397-B6BF-6E7B8FE37077}"/>
              </a:ext>
            </a:extLst>
          </p:cNvPr>
          <p:cNvSpPr txBox="1"/>
          <p:nvPr/>
        </p:nvSpPr>
        <p:spPr>
          <a:xfrm>
            <a:off x="541177" y="1052170"/>
            <a:ext cx="9974424" cy="369332"/>
          </a:xfrm>
          <a:prstGeom prst="rect">
            <a:avLst/>
          </a:prstGeom>
          <a:noFill/>
        </p:spPr>
        <p:txBody>
          <a:bodyPr wrap="square" rtlCol="0">
            <a:spAutoFit/>
          </a:bodyPr>
          <a:lstStyle/>
          <a:p>
            <a:r>
              <a:rPr lang="el-GR" b="1" dirty="0"/>
              <a:t>Κατά τη διάρκεια διαλείμματος </a:t>
            </a:r>
            <a:endParaRPr lang="el-GR" dirty="0"/>
          </a:p>
        </p:txBody>
      </p:sp>
      <p:sp>
        <p:nvSpPr>
          <p:cNvPr id="6" name="TextBox 5">
            <a:extLst>
              <a:ext uri="{FF2B5EF4-FFF2-40B4-BE49-F238E27FC236}">
                <a16:creationId xmlns:a16="http://schemas.microsoft.com/office/drawing/2014/main" id="{C13B1DE3-714B-5432-C30E-A3DD4C2F241C}"/>
              </a:ext>
            </a:extLst>
          </p:cNvPr>
          <p:cNvSpPr txBox="1"/>
          <p:nvPr/>
        </p:nvSpPr>
        <p:spPr>
          <a:xfrm>
            <a:off x="339781" y="1511559"/>
            <a:ext cx="11852219" cy="4401205"/>
          </a:xfrm>
          <a:prstGeom prst="rect">
            <a:avLst/>
          </a:prstGeom>
          <a:noFill/>
        </p:spPr>
        <p:txBody>
          <a:bodyPr wrap="none" rtlCol="0">
            <a:spAutoFit/>
          </a:bodyPr>
          <a:lstStyle/>
          <a:p>
            <a:pPr marL="285750" indent="-285750">
              <a:buFont typeface="Arial" panose="020B0604020202020204" pitchFamily="34" charset="0"/>
              <a:buChar char="•"/>
            </a:pPr>
            <a:r>
              <a:rPr lang="el-GR" sz="2000" dirty="0"/>
              <a:t>Βγαίνουμε ομαλά από το χώρο παραγωγής</a:t>
            </a:r>
          </a:p>
          <a:p>
            <a:pPr marL="285750" indent="-285750">
              <a:buFont typeface="Arial" panose="020B0604020202020204" pitchFamily="34" charset="0"/>
              <a:buChar char="•"/>
            </a:pPr>
            <a:r>
              <a:rPr lang="el-GR" sz="2000" dirty="0"/>
              <a:t>Βγάζουμε και πετάμε τα γάντια μιας χρήσης</a:t>
            </a:r>
          </a:p>
          <a:p>
            <a:pPr marL="285750" indent="-285750">
              <a:buFont typeface="Arial" panose="020B0604020202020204" pitchFamily="34" charset="0"/>
              <a:buChar char="•"/>
            </a:pPr>
            <a:r>
              <a:rPr lang="el-GR" sz="2000" dirty="0"/>
              <a:t>Βγάζουμε στα αποδυτήρια την προστατευτική ενδυμασία μας (ρουχισμός) </a:t>
            </a:r>
          </a:p>
          <a:p>
            <a:pPr marL="285750" indent="-285750">
              <a:buFont typeface="Arial" panose="020B0604020202020204" pitchFamily="34" charset="0"/>
              <a:buChar char="•"/>
            </a:pPr>
            <a:r>
              <a:rPr lang="el-GR" sz="2000" dirty="0"/>
              <a:t>ΔΕΝ βγάζουμε ΠΟΤΕ το σκουφάκι (κάλυμμα κεφαλής) </a:t>
            </a:r>
          </a:p>
          <a:p>
            <a:pPr marL="285750" indent="-285750">
              <a:buFont typeface="Arial" panose="020B0604020202020204" pitchFamily="34" charset="0"/>
              <a:buChar char="•"/>
            </a:pPr>
            <a:r>
              <a:rPr lang="el-GR" sz="2000" dirty="0"/>
              <a:t>Απολυμαίνουμε τα χέρια μας </a:t>
            </a:r>
          </a:p>
          <a:p>
            <a:pPr marL="285750" indent="-285750">
              <a:buFont typeface="Arial" panose="020B0604020202020204" pitchFamily="34" charset="0"/>
              <a:buChar char="•"/>
            </a:pPr>
            <a:r>
              <a:rPr lang="el-GR" sz="2000" dirty="0"/>
              <a:t>Πηγαίνουμε στο χώρο εστίασης για να φάμε </a:t>
            </a:r>
          </a:p>
          <a:p>
            <a:pPr marL="285750" indent="-285750">
              <a:buFont typeface="Arial" panose="020B0604020202020204" pitchFamily="34" charset="0"/>
              <a:buChar char="•"/>
            </a:pPr>
            <a:r>
              <a:rPr lang="el-GR" sz="2000" dirty="0"/>
              <a:t>Παίρνουμε το φαγητό μας από το ψυγείο ή από τον πάγκο ή από το κυλικείο ή τον αυτόματο πωλητή </a:t>
            </a:r>
          </a:p>
          <a:p>
            <a:pPr marL="285750" indent="-285750">
              <a:buFont typeface="Arial" panose="020B0604020202020204" pitchFamily="34" charset="0"/>
              <a:buChar char="•"/>
            </a:pPr>
            <a:r>
              <a:rPr lang="el-GR" sz="2000" dirty="0"/>
              <a:t>Μετά το τέλος του φαγητού τιναζόμαστε ώστε να φύγουν τυχόν υπολείμματα τροφών από πάνω μας </a:t>
            </a:r>
          </a:p>
          <a:p>
            <a:pPr marL="285750" indent="-285750">
              <a:buFont typeface="Arial" panose="020B0604020202020204" pitchFamily="34" charset="0"/>
              <a:buChar char="•"/>
            </a:pPr>
            <a:r>
              <a:rPr lang="el-GR" sz="2000" dirty="0"/>
              <a:t>Σε περίπτωση που κάποιος θέλει να καπνίσει βγαίνει έξω και πηγαίνει στον αποκλειστικό χώρο για κάπνισμα</a:t>
            </a:r>
          </a:p>
          <a:p>
            <a:pPr marL="285750" indent="-285750">
              <a:buFont typeface="Arial" panose="020B0604020202020204" pitchFamily="34" charset="0"/>
              <a:buChar char="•"/>
            </a:pPr>
            <a:r>
              <a:rPr lang="el-GR" sz="2000" dirty="0"/>
              <a:t>Επιστρέφουμε στα αποδυτήρια</a:t>
            </a:r>
          </a:p>
          <a:p>
            <a:pPr marL="285750" indent="-285750">
              <a:buFont typeface="Arial" panose="020B0604020202020204" pitchFamily="34" charset="0"/>
              <a:buChar char="•"/>
            </a:pPr>
            <a:r>
              <a:rPr lang="el-GR" sz="2000" dirty="0"/>
              <a:t>Φοράμε εκ νέου τη στολή εργασίας </a:t>
            </a:r>
          </a:p>
          <a:p>
            <a:pPr marL="285750" indent="-285750">
              <a:buFont typeface="Arial" panose="020B0604020202020204" pitchFamily="34" charset="0"/>
              <a:buChar char="•"/>
            </a:pPr>
            <a:r>
              <a:rPr lang="el-GR" sz="2000" dirty="0"/>
              <a:t>Απολυμαίνουμε τα χέρια μας </a:t>
            </a:r>
          </a:p>
          <a:p>
            <a:pPr marL="285750" indent="-285750">
              <a:buFont typeface="Arial" panose="020B0604020202020204" pitchFamily="34" charset="0"/>
              <a:buChar char="•"/>
            </a:pPr>
            <a:r>
              <a:rPr lang="el-GR" sz="2000" dirty="0"/>
              <a:t>Βάζουμε καινούργια γάντια εργασίας </a:t>
            </a:r>
          </a:p>
          <a:p>
            <a:pPr marL="285750" indent="-285750">
              <a:buFont typeface="Arial" panose="020B0604020202020204" pitchFamily="34" charset="0"/>
              <a:buChar char="•"/>
            </a:pPr>
            <a:r>
              <a:rPr lang="el-GR" sz="2000" dirty="0"/>
              <a:t>Εισερχόμαστε εκ νέου στο χώρο εργασίας μας </a:t>
            </a:r>
          </a:p>
        </p:txBody>
      </p:sp>
    </p:spTree>
    <p:extLst>
      <p:ext uri="{BB962C8B-B14F-4D97-AF65-F5344CB8AC3E}">
        <p14:creationId xmlns:p14="http://schemas.microsoft.com/office/powerpoint/2010/main" val="3808234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07B63E5-211C-A48E-E170-397804CEEF9B}"/>
              </a:ext>
            </a:extLst>
          </p:cNvPr>
          <p:cNvSpPr txBox="1"/>
          <p:nvPr/>
        </p:nvSpPr>
        <p:spPr>
          <a:xfrm>
            <a:off x="2737855" y="131116"/>
            <a:ext cx="6716290" cy="830997"/>
          </a:xfrm>
          <a:prstGeom prst="rect">
            <a:avLst/>
          </a:prstGeom>
          <a:noFill/>
        </p:spPr>
        <p:txBody>
          <a:bodyPr wrap="square" rtlCol="0">
            <a:spAutoFit/>
          </a:bodyPr>
          <a:lstStyle/>
          <a:p>
            <a:pPr algn="ctr"/>
            <a:r>
              <a:rPr lang="el-GR" sz="2400" b="1" dirty="0"/>
              <a:t>Πλύσιμο-απολύμανση χεριών</a:t>
            </a:r>
          </a:p>
          <a:p>
            <a:endParaRPr lang="el-GR" sz="2400" dirty="0"/>
          </a:p>
        </p:txBody>
      </p:sp>
      <p:sp>
        <p:nvSpPr>
          <p:cNvPr id="8" name="TextBox 7">
            <a:extLst>
              <a:ext uri="{FF2B5EF4-FFF2-40B4-BE49-F238E27FC236}">
                <a16:creationId xmlns:a16="http://schemas.microsoft.com/office/drawing/2014/main" id="{CFE080E0-6C3D-31C6-390A-19EF930B4711}"/>
              </a:ext>
            </a:extLst>
          </p:cNvPr>
          <p:cNvSpPr txBox="1"/>
          <p:nvPr/>
        </p:nvSpPr>
        <p:spPr>
          <a:xfrm>
            <a:off x="566835" y="962113"/>
            <a:ext cx="6097554" cy="2862322"/>
          </a:xfrm>
          <a:prstGeom prst="rect">
            <a:avLst/>
          </a:prstGeom>
          <a:noFill/>
        </p:spPr>
        <p:txBody>
          <a:bodyPr wrap="square">
            <a:spAutoFit/>
          </a:bodyPr>
          <a:lstStyle/>
          <a:p>
            <a:r>
              <a:rPr lang="el-GR" b="1" dirty="0"/>
              <a:t>ΠΟΤΕ</a:t>
            </a:r>
          </a:p>
          <a:p>
            <a:r>
              <a:rPr lang="el-GR" dirty="0"/>
              <a:t>Το πλύσιμο των χεριών πρέπει να γίνεται:</a:t>
            </a:r>
          </a:p>
          <a:p>
            <a:r>
              <a:rPr lang="el-GR" dirty="0"/>
              <a:t>-Πριν ξεκινήσει η εργασία στους χώρους παραγωγής</a:t>
            </a:r>
          </a:p>
          <a:p>
            <a:r>
              <a:rPr lang="el-GR" dirty="0"/>
              <a:t>- Μετά την χρήση της τουαλέτας</a:t>
            </a:r>
          </a:p>
          <a:p>
            <a:r>
              <a:rPr lang="el-GR" dirty="0"/>
              <a:t>- Μετά το κάπνισμα </a:t>
            </a:r>
          </a:p>
          <a:p>
            <a:r>
              <a:rPr lang="el-GR" dirty="0"/>
              <a:t>- Μετά το φαγητό</a:t>
            </a:r>
          </a:p>
          <a:p>
            <a:r>
              <a:rPr lang="el-GR" dirty="0"/>
              <a:t>- Μετά από φτέρνισμα ή βήξιμο μέσα στις παλάμες του</a:t>
            </a:r>
          </a:p>
          <a:p>
            <a:r>
              <a:rPr lang="el-GR" dirty="0"/>
              <a:t>- Μετά το διάλειμμα</a:t>
            </a:r>
          </a:p>
          <a:p>
            <a:r>
              <a:rPr lang="el-GR" dirty="0"/>
              <a:t>- Μετά το πέταγμα απορριμμάτων</a:t>
            </a:r>
          </a:p>
          <a:p>
            <a:r>
              <a:rPr lang="el-GR" dirty="0"/>
              <a:t>-Μετά το άγγιγμα κάτι βρώμικου (πχ χρήματα, κινητά, </a:t>
            </a:r>
            <a:r>
              <a:rPr lang="el-GR" dirty="0" err="1"/>
              <a:t>κλπ</a:t>
            </a:r>
            <a:r>
              <a:rPr lang="el-GR" dirty="0"/>
              <a:t>)  </a:t>
            </a:r>
          </a:p>
        </p:txBody>
      </p:sp>
      <p:sp>
        <p:nvSpPr>
          <p:cNvPr id="9" name="TextBox 8">
            <a:extLst>
              <a:ext uri="{FF2B5EF4-FFF2-40B4-BE49-F238E27FC236}">
                <a16:creationId xmlns:a16="http://schemas.microsoft.com/office/drawing/2014/main" id="{4062D255-F5EE-D8DB-E3A7-10D00EA074AD}"/>
              </a:ext>
            </a:extLst>
          </p:cNvPr>
          <p:cNvSpPr txBox="1"/>
          <p:nvPr/>
        </p:nvSpPr>
        <p:spPr>
          <a:xfrm>
            <a:off x="669472" y="4088497"/>
            <a:ext cx="8887310" cy="2031325"/>
          </a:xfrm>
          <a:prstGeom prst="rect">
            <a:avLst/>
          </a:prstGeom>
          <a:noFill/>
        </p:spPr>
        <p:txBody>
          <a:bodyPr wrap="square">
            <a:spAutoFit/>
          </a:bodyPr>
          <a:lstStyle/>
          <a:p>
            <a:r>
              <a:rPr lang="el-GR" b="1" dirty="0"/>
              <a:t>ΠΩΣ</a:t>
            </a:r>
          </a:p>
          <a:p>
            <a:r>
              <a:rPr lang="el-GR" dirty="0"/>
              <a:t>1. Βρέχουμε τα χέρια μας με ζεστό νερό</a:t>
            </a:r>
          </a:p>
          <a:p>
            <a:r>
              <a:rPr lang="el-GR" dirty="0"/>
              <a:t>2. Σαπουνίζουμε τα χέρια μας για τουλάχιστον 20’’ με το άοσμο σαπούνι ή </a:t>
            </a:r>
            <a:r>
              <a:rPr lang="el-GR" dirty="0" err="1"/>
              <a:t>κρεμοσάπουνο</a:t>
            </a:r>
            <a:endParaRPr lang="el-GR" dirty="0"/>
          </a:p>
          <a:p>
            <a:r>
              <a:rPr lang="el-GR" dirty="0"/>
              <a:t>3. Ξεπλένουμε τα χέρια μας</a:t>
            </a:r>
          </a:p>
          <a:p>
            <a:r>
              <a:rPr lang="el-GR" dirty="0"/>
              <a:t>4. Στεγνώνουμε τα χέρια μας με χειροπετσέτες μιας χρήσεως ή σε ρεύμα θερμού αέρα </a:t>
            </a:r>
          </a:p>
          <a:p>
            <a:r>
              <a:rPr lang="el-GR" dirty="0"/>
              <a:t>5. Απολυμαίνουμε τα χέρια μας με τη χρήση αντισηπτικού </a:t>
            </a:r>
          </a:p>
          <a:p>
            <a:endParaRPr lang="el-GR" dirty="0"/>
          </a:p>
        </p:txBody>
      </p:sp>
    </p:spTree>
    <p:extLst>
      <p:ext uri="{BB962C8B-B14F-4D97-AF65-F5344CB8AC3E}">
        <p14:creationId xmlns:p14="http://schemas.microsoft.com/office/powerpoint/2010/main" val="2743267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07A19F-6BAA-6575-4C46-40BA820A293F}"/>
              </a:ext>
            </a:extLst>
          </p:cNvPr>
          <p:cNvSpPr txBox="1"/>
          <p:nvPr/>
        </p:nvSpPr>
        <p:spPr>
          <a:xfrm>
            <a:off x="2737855" y="131116"/>
            <a:ext cx="6716290" cy="830997"/>
          </a:xfrm>
          <a:prstGeom prst="rect">
            <a:avLst/>
          </a:prstGeom>
          <a:noFill/>
        </p:spPr>
        <p:txBody>
          <a:bodyPr wrap="square" rtlCol="0">
            <a:spAutoFit/>
          </a:bodyPr>
          <a:lstStyle/>
          <a:p>
            <a:pPr algn="ctr"/>
            <a:r>
              <a:rPr lang="el-GR" sz="2400" b="1" dirty="0"/>
              <a:t>Γάντια-χρήση </a:t>
            </a:r>
          </a:p>
          <a:p>
            <a:endParaRPr lang="el-GR" sz="2400" dirty="0"/>
          </a:p>
        </p:txBody>
      </p:sp>
      <p:sp>
        <p:nvSpPr>
          <p:cNvPr id="5" name="TextBox 4">
            <a:extLst>
              <a:ext uri="{FF2B5EF4-FFF2-40B4-BE49-F238E27FC236}">
                <a16:creationId xmlns:a16="http://schemas.microsoft.com/office/drawing/2014/main" id="{417F2FEA-F860-C0F5-20ED-B0B1F729BEA4}"/>
              </a:ext>
            </a:extLst>
          </p:cNvPr>
          <p:cNvSpPr txBox="1"/>
          <p:nvPr/>
        </p:nvSpPr>
        <p:spPr>
          <a:xfrm>
            <a:off x="744116" y="953842"/>
            <a:ext cx="10377974" cy="4524315"/>
          </a:xfrm>
          <a:prstGeom prst="rect">
            <a:avLst/>
          </a:prstGeom>
          <a:noFill/>
        </p:spPr>
        <p:txBody>
          <a:bodyPr wrap="square">
            <a:spAutoFit/>
          </a:bodyPr>
          <a:lstStyle/>
          <a:p>
            <a:r>
              <a:rPr lang="el-GR" sz="2400" dirty="0"/>
              <a:t>-Χρησιμοποιούμε πάντοτε γάντια τροφίμων (συσκευασία με σηματάκι τροφίμων-ποτήρι με πιρούνι)</a:t>
            </a:r>
          </a:p>
          <a:p>
            <a:r>
              <a:rPr lang="el-GR" sz="2400" dirty="0"/>
              <a:t>-Προτιμάμε γάντια μίας χρήσης </a:t>
            </a:r>
          </a:p>
          <a:p>
            <a:r>
              <a:rPr lang="el-GR" sz="2400" dirty="0"/>
              <a:t>-Βάζουμε τα γάντια μετά την απολύμανση των χεριών</a:t>
            </a:r>
          </a:p>
          <a:p>
            <a:r>
              <a:rPr lang="el-GR" sz="2400" dirty="0"/>
              <a:t>ΑΛΛΑΖΟΥΜΕ ΓΑΝΤΙΑ μίας χρήσης: </a:t>
            </a:r>
          </a:p>
          <a:p>
            <a:r>
              <a:rPr lang="el-GR" sz="2400" dirty="0"/>
              <a:t>-Κάθε 2 ώρες </a:t>
            </a:r>
          </a:p>
          <a:p>
            <a:r>
              <a:rPr lang="el-GR" sz="2400" dirty="0"/>
              <a:t>- Όταν λερωθούν </a:t>
            </a:r>
          </a:p>
          <a:p>
            <a:r>
              <a:rPr lang="el-GR" sz="2400" dirty="0"/>
              <a:t>-Όταν σχιστούν </a:t>
            </a:r>
          </a:p>
          <a:p>
            <a:r>
              <a:rPr lang="el-GR" sz="2400" dirty="0"/>
              <a:t>-όταν αλλάξουμε πόστο εργασίας (πχ από εργασία με </a:t>
            </a:r>
            <a:r>
              <a:rPr lang="el-GR" sz="2400" dirty="0" err="1"/>
              <a:t>αποσυσκευασία</a:t>
            </a:r>
            <a:r>
              <a:rPr lang="el-GR" sz="2400" dirty="0"/>
              <a:t> υλικών συσκευασίας σε εργασία με τροφοδοσία τροφίμου) </a:t>
            </a:r>
          </a:p>
          <a:p>
            <a:r>
              <a:rPr lang="el-GR" sz="2400" dirty="0"/>
              <a:t>-Μετά το διάλειμμα </a:t>
            </a:r>
          </a:p>
          <a:p>
            <a:r>
              <a:rPr lang="el-GR" sz="2400" dirty="0"/>
              <a:t>-Μετά τη χρήση τουαλέτας </a:t>
            </a:r>
          </a:p>
        </p:txBody>
      </p:sp>
    </p:spTree>
    <p:extLst>
      <p:ext uri="{BB962C8B-B14F-4D97-AF65-F5344CB8AC3E}">
        <p14:creationId xmlns:p14="http://schemas.microsoft.com/office/powerpoint/2010/main" val="3778679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55E68C-DC38-AC91-CA23-476359A70DCA}"/>
              </a:ext>
            </a:extLst>
          </p:cNvPr>
          <p:cNvSpPr txBox="1"/>
          <p:nvPr/>
        </p:nvSpPr>
        <p:spPr>
          <a:xfrm>
            <a:off x="531845" y="662474"/>
            <a:ext cx="9888861" cy="5632311"/>
          </a:xfrm>
          <a:prstGeom prst="rect">
            <a:avLst/>
          </a:prstGeom>
          <a:noFill/>
        </p:spPr>
        <p:txBody>
          <a:bodyPr wrap="none" rtlCol="0">
            <a:spAutoFit/>
          </a:bodyPr>
          <a:lstStyle/>
          <a:p>
            <a:r>
              <a:rPr lang="el-GR" b="1" dirty="0"/>
              <a:t>Υγιεινή προσωπικού</a:t>
            </a:r>
          </a:p>
          <a:p>
            <a:endParaRPr lang="el-GR" dirty="0"/>
          </a:p>
          <a:p>
            <a:pPr marL="285750" indent="-285750">
              <a:buFont typeface="Arial" panose="020B0604020202020204" pitchFamily="34" charset="0"/>
              <a:buChar char="•"/>
            </a:pPr>
            <a:r>
              <a:rPr lang="el-GR" dirty="0"/>
              <a:t>Τί είναι</a:t>
            </a:r>
            <a:r>
              <a:rPr lang="en-US" dirty="0"/>
              <a:t>;</a:t>
            </a:r>
            <a:r>
              <a:rPr lang="el-GR" dirty="0"/>
              <a:t> </a:t>
            </a:r>
          </a:p>
          <a:p>
            <a:endParaRPr lang="el-GR" dirty="0"/>
          </a:p>
          <a:p>
            <a:r>
              <a:rPr lang="el-GR" dirty="0"/>
              <a:t>Είναι η τήρηση των κανόνων που πρέπει να εφαρμόζει το προσωπικό που απασχολείται με τα τρόφιμα</a:t>
            </a:r>
          </a:p>
          <a:p>
            <a:endParaRPr lang="el-GR" dirty="0"/>
          </a:p>
          <a:p>
            <a:pPr marL="285750" indent="-285750">
              <a:buFont typeface="Arial" panose="020B0604020202020204" pitchFamily="34" charset="0"/>
              <a:buChar char="•"/>
            </a:pPr>
            <a:r>
              <a:rPr lang="el-GR" dirty="0"/>
              <a:t>Γιατί είναι απαραίτητη και ποιος είναι ο σκοπός</a:t>
            </a:r>
            <a:r>
              <a:rPr lang="en-US" dirty="0"/>
              <a:t>;</a:t>
            </a:r>
          </a:p>
          <a:p>
            <a:endParaRPr lang="en-US" dirty="0"/>
          </a:p>
          <a:p>
            <a:r>
              <a:rPr lang="el-GR" dirty="0"/>
              <a:t>Είναι απαραίτητη για να διατηρηθεί ένα υψηλό επίπεδο υγιεινής-καθαριότητας</a:t>
            </a:r>
          </a:p>
          <a:p>
            <a:br>
              <a:rPr lang="el-GR" dirty="0"/>
            </a:br>
            <a:r>
              <a:rPr lang="el-GR" dirty="0"/>
              <a:t>Σκοπός είναι να επιμολυνθούν ελάχιστα έως καθόλου τα τρόφιμα από τους κινδύνους που </a:t>
            </a:r>
          </a:p>
          <a:p>
            <a:r>
              <a:rPr lang="el-GR" dirty="0"/>
              <a:t>προέρχονται από το προσωπικό </a:t>
            </a:r>
          </a:p>
          <a:p>
            <a:endParaRPr lang="el-GR" dirty="0"/>
          </a:p>
          <a:p>
            <a:pPr marL="285750" indent="-285750">
              <a:buFont typeface="Arial" panose="020B0604020202020204" pitchFamily="34" charset="0"/>
              <a:buChar char="•"/>
            </a:pPr>
            <a:r>
              <a:rPr lang="el-GR" dirty="0"/>
              <a:t>Τι περιλαμβάνει</a:t>
            </a:r>
            <a:r>
              <a:rPr lang="en-US" dirty="0"/>
              <a:t>;</a:t>
            </a:r>
            <a:r>
              <a:rPr lang="el-GR" dirty="0"/>
              <a:t> </a:t>
            </a:r>
          </a:p>
          <a:p>
            <a:r>
              <a:rPr lang="el-GR" dirty="0"/>
              <a:t>Η υγιεινή του προσωπικού περιλαμβάνει τους κανόνες και τις πρακτικές που πρέπει να εφαρμόζει το </a:t>
            </a:r>
          </a:p>
          <a:p>
            <a:r>
              <a:rPr lang="el-GR" dirty="0"/>
              <a:t>προσωπικό που ασχολείται με το χειρισμό τροφίμων </a:t>
            </a:r>
          </a:p>
          <a:p>
            <a:pPr marL="285750" indent="-285750">
              <a:buFont typeface="Wingdings" panose="05000000000000000000" pitchFamily="2" charset="2"/>
              <a:buChar char="Ø"/>
            </a:pPr>
            <a:r>
              <a:rPr lang="el-GR" dirty="0"/>
              <a:t>Χρήση σωστού εξοπλισμού, ρουχισμού </a:t>
            </a:r>
          </a:p>
          <a:p>
            <a:pPr marL="285750" indent="-285750">
              <a:buFont typeface="Wingdings" panose="05000000000000000000" pitchFamily="2" charset="2"/>
              <a:buChar char="Ø"/>
            </a:pPr>
            <a:r>
              <a:rPr lang="el-GR" dirty="0"/>
              <a:t>Ατομική καθαριότητα</a:t>
            </a:r>
          </a:p>
          <a:p>
            <a:pPr marL="285750" indent="-285750">
              <a:buFont typeface="Wingdings" panose="05000000000000000000" pitchFamily="2" charset="2"/>
              <a:buChar char="Ø"/>
            </a:pPr>
            <a:r>
              <a:rPr lang="el-GR" dirty="0"/>
              <a:t>Καλές κοινές ατομικές πρακτικές </a:t>
            </a:r>
          </a:p>
          <a:p>
            <a:r>
              <a:rPr lang="el-GR" dirty="0"/>
              <a:t> </a:t>
            </a:r>
          </a:p>
        </p:txBody>
      </p:sp>
    </p:spTree>
    <p:extLst>
      <p:ext uri="{BB962C8B-B14F-4D97-AF65-F5344CB8AC3E}">
        <p14:creationId xmlns:p14="http://schemas.microsoft.com/office/powerpoint/2010/main" val="72201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D519111-37A5-98B2-0CB4-A6B26FE733FD}"/>
              </a:ext>
            </a:extLst>
          </p:cNvPr>
          <p:cNvSpPr txBox="1"/>
          <p:nvPr/>
        </p:nvSpPr>
        <p:spPr>
          <a:xfrm>
            <a:off x="1129004" y="718457"/>
            <a:ext cx="8444204" cy="1815882"/>
          </a:xfrm>
          <a:prstGeom prst="rect">
            <a:avLst/>
          </a:prstGeom>
          <a:noFill/>
        </p:spPr>
        <p:txBody>
          <a:bodyPr wrap="square" rtlCol="0">
            <a:spAutoFit/>
          </a:bodyPr>
          <a:lstStyle/>
          <a:p>
            <a:r>
              <a:rPr lang="el-GR" sz="2800" b="1" dirty="0"/>
              <a:t>Επιμόλυνση τροφίμων από το προσωπικό</a:t>
            </a:r>
            <a:endParaRPr lang="en-US" sz="2800" b="1" dirty="0"/>
          </a:p>
          <a:p>
            <a:pPr marL="285750" indent="-285750">
              <a:buFont typeface="Arial" panose="020B0604020202020204" pitchFamily="34" charset="0"/>
              <a:buChar char="•"/>
            </a:pPr>
            <a:r>
              <a:rPr lang="el-GR" sz="2800" dirty="0"/>
              <a:t>Σώμα </a:t>
            </a:r>
          </a:p>
          <a:p>
            <a:pPr marL="285750" indent="-285750">
              <a:buFont typeface="Arial" panose="020B0604020202020204" pitchFamily="34" charset="0"/>
              <a:buChar char="•"/>
            </a:pPr>
            <a:r>
              <a:rPr lang="el-GR" sz="2800" dirty="0"/>
              <a:t>Ρουχισμός</a:t>
            </a:r>
          </a:p>
          <a:p>
            <a:pPr marL="285750" indent="-285750">
              <a:buFont typeface="Arial" panose="020B0604020202020204" pitchFamily="34" charset="0"/>
              <a:buChar char="•"/>
            </a:pPr>
            <a:r>
              <a:rPr lang="el-GR" sz="2800" dirty="0"/>
              <a:t>Κακές πρακτικές χειρισμού </a:t>
            </a:r>
          </a:p>
        </p:txBody>
      </p:sp>
    </p:spTree>
    <p:extLst>
      <p:ext uri="{BB962C8B-B14F-4D97-AF65-F5344CB8AC3E}">
        <p14:creationId xmlns:p14="http://schemas.microsoft.com/office/powerpoint/2010/main" val="2316685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453BC2D-E0EF-1037-331C-8A95D37642F9}"/>
              </a:ext>
            </a:extLst>
          </p:cNvPr>
          <p:cNvSpPr txBox="1"/>
          <p:nvPr/>
        </p:nvSpPr>
        <p:spPr>
          <a:xfrm>
            <a:off x="850835" y="712820"/>
            <a:ext cx="10255315" cy="5632311"/>
          </a:xfrm>
          <a:prstGeom prst="rect">
            <a:avLst/>
          </a:prstGeom>
          <a:noFill/>
        </p:spPr>
        <p:txBody>
          <a:bodyPr wrap="square" rtlCol="0">
            <a:spAutoFit/>
          </a:bodyPr>
          <a:lstStyle/>
          <a:p>
            <a:r>
              <a:rPr lang="el-GR" sz="2400" b="1" dirty="0"/>
              <a:t>Επιμόλυνση από το σώμα </a:t>
            </a:r>
          </a:p>
          <a:p>
            <a:pPr marL="285750" indent="-285750">
              <a:buFont typeface="Arial" panose="020B0604020202020204" pitchFamily="34" charset="0"/>
              <a:buChar char="•"/>
            </a:pPr>
            <a:r>
              <a:rPr lang="el-GR" sz="2400" dirty="0"/>
              <a:t>Χέρια: Αποτελεί το σημαντικότερο παράγοντα επιμόλυνσης του τροφίμου από τον ανθρώπινο παράγοντα</a:t>
            </a:r>
          </a:p>
          <a:p>
            <a:pPr marL="285750" indent="-285750">
              <a:buFont typeface="Arial" panose="020B0604020202020204" pitchFamily="34" charset="0"/>
              <a:buChar char="•"/>
            </a:pPr>
            <a:r>
              <a:rPr lang="el-GR" sz="2400" dirty="0"/>
              <a:t>Νύχια, δέρμα</a:t>
            </a:r>
          </a:p>
          <a:p>
            <a:pPr marL="285750" indent="-285750">
              <a:buFont typeface="Arial" panose="020B0604020202020204" pitchFamily="34" charset="0"/>
              <a:buChar char="•"/>
            </a:pPr>
            <a:r>
              <a:rPr lang="el-GR" sz="2400" dirty="0"/>
              <a:t>Στόμα</a:t>
            </a:r>
          </a:p>
          <a:p>
            <a:pPr marL="285750" indent="-285750">
              <a:buFont typeface="Arial" panose="020B0604020202020204" pitchFamily="34" charset="0"/>
              <a:buChar char="•"/>
            </a:pPr>
            <a:r>
              <a:rPr lang="el-GR" sz="2400" dirty="0"/>
              <a:t>Αυτιά</a:t>
            </a:r>
          </a:p>
          <a:p>
            <a:pPr marL="285750" indent="-285750">
              <a:buFont typeface="Arial" panose="020B0604020202020204" pitchFamily="34" charset="0"/>
              <a:buChar char="•"/>
            </a:pPr>
            <a:r>
              <a:rPr lang="el-GR" sz="2400" dirty="0"/>
              <a:t>Μαλλιά, τρίχες </a:t>
            </a:r>
          </a:p>
          <a:p>
            <a:pPr marL="285750" indent="-285750">
              <a:buFont typeface="Arial" panose="020B0604020202020204" pitchFamily="34" charset="0"/>
              <a:buChar char="•"/>
            </a:pPr>
            <a:r>
              <a:rPr lang="el-GR" sz="2400" dirty="0"/>
              <a:t>Πληγές </a:t>
            </a:r>
          </a:p>
          <a:p>
            <a:pPr marL="285750" indent="-285750">
              <a:buFont typeface="Arial" panose="020B0604020202020204" pitchFamily="34" charset="0"/>
              <a:buChar char="•"/>
            </a:pPr>
            <a:r>
              <a:rPr lang="el-GR" sz="2400" dirty="0"/>
              <a:t>Σπυριά </a:t>
            </a:r>
          </a:p>
          <a:p>
            <a:endParaRPr lang="el-GR" sz="2400" dirty="0"/>
          </a:p>
          <a:p>
            <a:r>
              <a:rPr lang="el-GR" sz="2400" dirty="0"/>
              <a:t>Είναι παράγοντες μικροβιακής και φυσικής επιμόλυνσης (με ξένα σώματα) στο τρόφιμο</a:t>
            </a:r>
          </a:p>
          <a:p>
            <a:r>
              <a:rPr lang="el-GR" sz="2400" dirty="0"/>
              <a:t>Το ανθρώπινο σώμα αποτελεί φορέα μικροβίων που μπορούν να μεταδοθούν στο τρόφιμο </a:t>
            </a:r>
          </a:p>
          <a:p>
            <a:r>
              <a:rPr lang="el-GR" sz="2400" dirty="0"/>
              <a:t>Οι τρίχες, τα μαλλιά, τα νύχια αποτελούν ξένα σώματα </a:t>
            </a:r>
          </a:p>
        </p:txBody>
      </p:sp>
    </p:spTree>
    <p:extLst>
      <p:ext uri="{BB962C8B-B14F-4D97-AF65-F5344CB8AC3E}">
        <p14:creationId xmlns:p14="http://schemas.microsoft.com/office/powerpoint/2010/main" val="4175653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ACCBBC-5B68-4DD1-F551-663686AB0EA4}"/>
              </a:ext>
            </a:extLst>
          </p:cNvPr>
          <p:cNvSpPr txBox="1"/>
          <p:nvPr/>
        </p:nvSpPr>
        <p:spPr>
          <a:xfrm>
            <a:off x="850835" y="712820"/>
            <a:ext cx="10255315" cy="830997"/>
          </a:xfrm>
          <a:prstGeom prst="rect">
            <a:avLst/>
          </a:prstGeom>
          <a:noFill/>
        </p:spPr>
        <p:txBody>
          <a:bodyPr wrap="square" rtlCol="0">
            <a:spAutoFit/>
          </a:bodyPr>
          <a:lstStyle/>
          <a:p>
            <a:r>
              <a:rPr lang="el-GR" sz="2400" b="1" dirty="0"/>
              <a:t>Επιμόλυνση από την ενδυμασία </a:t>
            </a:r>
          </a:p>
          <a:p>
            <a:endParaRPr lang="el-GR" sz="2400" dirty="0"/>
          </a:p>
        </p:txBody>
      </p:sp>
      <p:sp>
        <p:nvSpPr>
          <p:cNvPr id="5" name="TextBox 4">
            <a:extLst>
              <a:ext uri="{FF2B5EF4-FFF2-40B4-BE49-F238E27FC236}">
                <a16:creationId xmlns:a16="http://schemas.microsoft.com/office/drawing/2014/main" id="{CB9C224B-A575-53EB-4A8A-ACAB2C798DE7}"/>
              </a:ext>
            </a:extLst>
          </p:cNvPr>
          <p:cNvSpPr txBox="1"/>
          <p:nvPr/>
        </p:nvSpPr>
        <p:spPr>
          <a:xfrm>
            <a:off x="1085850" y="1311295"/>
            <a:ext cx="9144000" cy="3416320"/>
          </a:xfrm>
          <a:prstGeom prst="rect">
            <a:avLst/>
          </a:prstGeom>
          <a:noFill/>
        </p:spPr>
        <p:txBody>
          <a:bodyPr wrap="square" rtlCol="0">
            <a:spAutoFit/>
          </a:bodyPr>
          <a:lstStyle/>
          <a:p>
            <a:pPr marL="285750" indent="-285750">
              <a:buFont typeface="Arial" panose="020B0604020202020204" pitchFamily="34" charset="0"/>
              <a:buChar char="•"/>
            </a:pPr>
            <a:r>
              <a:rPr lang="el-GR" sz="2400" dirty="0"/>
              <a:t>Στολή εργασίας</a:t>
            </a:r>
          </a:p>
          <a:p>
            <a:pPr marL="285750" indent="-285750">
              <a:buFont typeface="Arial" panose="020B0604020202020204" pitchFamily="34" charset="0"/>
              <a:buChar char="•"/>
            </a:pPr>
            <a:r>
              <a:rPr lang="el-GR" sz="2400" dirty="0"/>
              <a:t>Γάντια</a:t>
            </a:r>
          </a:p>
          <a:p>
            <a:pPr marL="285750" indent="-285750">
              <a:buFont typeface="Arial" panose="020B0604020202020204" pitchFamily="34" charset="0"/>
              <a:buChar char="•"/>
            </a:pPr>
            <a:r>
              <a:rPr lang="el-GR" sz="2400" dirty="0"/>
              <a:t>Σκουφάκια-φιλέ για τα μαλλιά </a:t>
            </a:r>
          </a:p>
          <a:p>
            <a:pPr marL="285750" indent="-285750">
              <a:buFont typeface="Arial" panose="020B0604020202020204" pitchFamily="34" charset="0"/>
              <a:buChar char="•"/>
            </a:pPr>
            <a:r>
              <a:rPr lang="el-GR" sz="2400" dirty="0"/>
              <a:t>Γάντια</a:t>
            </a:r>
          </a:p>
          <a:p>
            <a:pPr marL="285750" indent="-285750">
              <a:buFont typeface="Arial" panose="020B0604020202020204" pitchFamily="34" charset="0"/>
              <a:buChar char="•"/>
            </a:pPr>
            <a:r>
              <a:rPr lang="el-GR" sz="2400" dirty="0"/>
              <a:t>Υποδήματα εργασίας</a:t>
            </a:r>
          </a:p>
          <a:p>
            <a:pPr marL="285750" indent="-285750">
              <a:buFont typeface="Arial" panose="020B0604020202020204" pitchFamily="34" charset="0"/>
              <a:buChar char="•"/>
            </a:pPr>
            <a:r>
              <a:rPr lang="el-GR" sz="2400" dirty="0" err="1"/>
              <a:t>Ποδονάρια</a:t>
            </a:r>
            <a:endParaRPr lang="el-GR" sz="2400" dirty="0"/>
          </a:p>
          <a:p>
            <a:pPr marL="285750" indent="-285750">
              <a:buFont typeface="Arial" panose="020B0604020202020204" pitchFamily="34" charset="0"/>
              <a:buChar char="•"/>
            </a:pPr>
            <a:r>
              <a:rPr lang="el-GR" sz="2400" dirty="0" err="1"/>
              <a:t>Επιμανίκια</a:t>
            </a:r>
            <a:r>
              <a:rPr lang="el-GR" sz="2400" dirty="0"/>
              <a:t> </a:t>
            </a:r>
          </a:p>
          <a:p>
            <a:pPr marL="285750" indent="-285750">
              <a:buFont typeface="Arial" panose="020B0604020202020204" pitchFamily="34" charset="0"/>
              <a:buChar char="•"/>
            </a:pPr>
            <a:r>
              <a:rPr lang="el-GR" sz="2400" dirty="0"/>
              <a:t>Μάσκες </a:t>
            </a:r>
          </a:p>
          <a:p>
            <a:pPr marL="285750" indent="-285750">
              <a:buFont typeface="Arial" panose="020B0604020202020204" pitchFamily="34" charset="0"/>
              <a:buChar char="•"/>
            </a:pPr>
            <a:r>
              <a:rPr lang="el-GR" sz="2400" dirty="0"/>
              <a:t>Κάλυμμα για τα μούσια (για τους άνδρες) </a:t>
            </a:r>
          </a:p>
        </p:txBody>
      </p:sp>
      <p:sp>
        <p:nvSpPr>
          <p:cNvPr id="7" name="TextBox 6">
            <a:extLst>
              <a:ext uri="{FF2B5EF4-FFF2-40B4-BE49-F238E27FC236}">
                <a16:creationId xmlns:a16="http://schemas.microsoft.com/office/drawing/2014/main" id="{F3266F19-E7A4-1587-37D1-6CFDE24273E4}"/>
              </a:ext>
            </a:extLst>
          </p:cNvPr>
          <p:cNvSpPr txBox="1"/>
          <p:nvPr/>
        </p:nvSpPr>
        <p:spPr>
          <a:xfrm>
            <a:off x="910609" y="5326090"/>
            <a:ext cx="10135766" cy="1015663"/>
          </a:xfrm>
          <a:prstGeom prst="rect">
            <a:avLst/>
          </a:prstGeom>
          <a:noFill/>
        </p:spPr>
        <p:txBody>
          <a:bodyPr wrap="square">
            <a:spAutoFit/>
          </a:bodyPr>
          <a:lstStyle/>
          <a:p>
            <a:r>
              <a:rPr lang="el-GR" sz="2000" dirty="0"/>
              <a:t>Είναι παράγοντες μικροβιακής και φυσικής επιμόλυνσης (με ξένα σώματα) στο τρόφιμο</a:t>
            </a:r>
          </a:p>
          <a:p>
            <a:r>
              <a:rPr lang="el-GR" sz="2000" dirty="0"/>
              <a:t>Η βρώμικη ενδυμασία  αποτελεί φορέα μικροβίων που μπορούν να μεταδοθούν στο τρόφιμο</a:t>
            </a:r>
          </a:p>
          <a:p>
            <a:r>
              <a:rPr lang="el-GR" sz="2000" dirty="0"/>
              <a:t>Επίσης αποτελεί και φορέα ξένων σωμάτων (πχ σχισμένα γάντια, κουμπιά από στολές)  </a:t>
            </a:r>
          </a:p>
        </p:txBody>
      </p:sp>
    </p:spTree>
    <p:extLst>
      <p:ext uri="{BB962C8B-B14F-4D97-AF65-F5344CB8AC3E}">
        <p14:creationId xmlns:p14="http://schemas.microsoft.com/office/powerpoint/2010/main" val="2635046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88E4FBB-2B87-919C-5DE0-B39D821FCDEC}"/>
              </a:ext>
            </a:extLst>
          </p:cNvPr>
          <p:cNvSpPr txBox="1"/>
          <p:nvPr/>
        </p:nvSpPr>
        <p:spPr>
          <a:xfrm>
            <a:off x="850835" y="712820"/>
            <a:ext cx="10255315" cy="830997"/>
          </a:xfrm>
          <a:prstGeom prst="rect">
            <a:avLst/>
          </a:prstGeom>
          <a:noFill/>
        </p:spPr>
        <p:txBody>
          <a:bodyPr wrap="square" rtlCol="0">
            <a:spAutoFit/>
          </a:bodyPr>
          <a:lstStyle/>
          <a:p>
            <a:r>
              <a:rPr lang="el-GR" sz="2400" b="1" dirty="0"/>
              <a:t>Επιμόλυνση από κακές πρακτικές </a:t>
            </a:r>
          </a:p>
          <a:p>
            <a:endParaRPr lang="el-GR" sz="2400" dirty="0"/>
          </a:p>
        </p:txBody>
      </p:sp>
      <p:sp>
        <p:nvSpPr>
          <p:cNvPr id="5" name="TextBox 4">
            <a:extLst>
              <a:ext uri="{FF2B5EF4-FFF2-40B4-BE49-F238E27FC236}">
                <a16:creationId xmlns:a16="http://schemas.microsoft.com/office/drawing/2014/main" id="{E21CB5B7-205F-2D05-F856-C4A388F30383}"/>
              </a:ext>
            </a:extLst>
          </p:cNvPr>
          <p:cNvSpPr txBox="1"/>
          <p:nvPr/>
        </p:nvSpPr>
        <p:spPr>
          <a:xfrm>
            <a:off x="850835" y="1276608"/>
            <a:ext cx="10728455" cy="4893647"/>
          </a:xfrm>
          <a:prstGeom prst="rect">
            <a:avLst/>
          </a:prstGeom>
          <a:noFill/>
        </p:spPr>
        <p:txBody>
          <a:bodyPr wrap="square" rtlCol="0">
            <a:spAutoFit/>
          </a:bodyPr>
          <a:lstStyle/>
          <a:p>
            <a:pPr marL="285750" indent="-285750">
              <a:buFont typeface="Arial" panose="020B0604020202020204" pitchFamily="34" charset="0"/>
              <a:buChar char="•"/>
            </a:pPr>
            <a:r>
              <a:rPr lang="el-GR" sz="2400" dirty="0"/>
              <a:t>Φαγητό, ποτό εν ώρα εργασίας (εκτός νερού) </a:t>
            </a:r>
          </a:p>
          <a:p>
            <a:pPr marL="285750" indent="-285750">
              <a:buFont typeface="Arial" panose="020B0604020202020204" pitchFamily="34" charset="0"/>
              <a:buChar char="•"/>
            </a:pPr>
            <a:r>
              <a:rPr lang="el-GR" sz="2400" dirty="0"/>
              <a:t>Φτέρνισμα, βήξιμο πάνω από τρόφιμα που είναι ακόμη ανοικτά (δεν έχουν μπει στην τελική τους συσκευασία</a:t>
            </a:r>
          </a:p>
          <a:p>
            <a:pPr marL="285750" indent="-285750">
              <a:buFont typeface="Arial" panose="020B0604020202020204" pitchFamily="34" charset="0"/>
              <a:buChar char="•"/>
            </a:pPr>
            <a:r>
              <a:rPr lang="el-GR" sz="2400" dirty="0"/>
              <a:t>Κάπνισμα στους χώρους παραγωγής, αποθήκες, βοηθητικούς χώρους </a:t>
            </a:r>
          </a:p>
          <a:p>
            <a:pPr marL="285750" indent="-285750">
              <a:buFont typeface="Arial" panose="020B0604020202020204" pitchFamily="34" charset="0"/>
              <a:buChar char="•"/>
            </a:pPr>
            <a:r>
              <a:rPr lang="el-GR" sz="2400" dirty="0"/>
              <a:t>Πιάσιμο μαλλιών, στόματος, αυτιών, μύτης, μέτωπο (ιδρώτας)  την ώρα που χειρίζεται κάποιος τρόφιμα</a:t>
            </a:r>
          </a:p>
          <a:p>
            <a:pPr marL="285750" indent="-285750">
              <a:buFont typeface="Arial" panose="020B0604020202020204" pitchFamily="34" charset="0"/>
              <a:buChar char="•"/>
            </a:pPr>
            <a:r>
              <a:rPr lang="el-GR" sz="2400" dirty="0"/>
              <a:t>Μάσημα τσίχλας</a:t>
            </a:r>
          </a:p>
          <a:p>
            <a:pPr marL="285750" indent="-285750">
              <a:buFont typeface="Arial" panose="020B0604020202020204" pitchFamily="34" charset="0"/>
              <a:buChar char="•"/>
            </a:pPr>
            <a:r>
              <a:rPr lang="el-GR" sz="2400" dirty="0"/>
              <a:t>Ο χειριστής δεν περιφέρεται άσκοπα μέσα στους χώρους. Απασχολείται αποκλειστικά στο χώρο εργασίας του </a:t>
            </a:r>
          </a:p>
          <a:p>
            <a:pPr marL="285750" indent="-285750">
              <a:buFont typeface="Arial" panose="020B0604020202020204" pitchFamily="34" charset="0"/>
              <a:buChar char="•"/>
            </a:pPr>
            <a:r>
              <a:rPr lang="el-GR" sz="2400" dirty="0"/>
              <a:t>(πχ γραμμή παραγωγής, πάγκος εργασίας, χειριστής μηχανήματος, αποθηκάριος, φορτωτής, καθαριότητα, </a:t>
            </a:r>
            <a:r>
              <a:rPr lang="el-GR" sz="2400" dirty="0" err="1"/>
              <a:t>αποσυσκευασία</a:t>
            </a:r>
            <a:r>
              <a:rPr lang="el-GR" sz="2400" dirty="0"/>
              <a:t> τροφίμων, </a:t>
            </a:r>
            <a:r>
              <a:rPr lang="el-GR" sz="2400" dirty="0" err="1"/>
              <a:t>αποσυσκευασία</a:t>
            </a:r>
            <a:r>
              <a:rPr lang="el-GR" sz="2400" dirty="0"/>
              <a:t> υλικών συσκευασίας, τροφοδοσία, </a:t>
            </a:r>
            <a:r>
              <a:rPr lang="el-GR" sz="2400" dirty="0" err="1"/>
              <a:t>κλπ</a:t>
            </a:r>
            <a:r>
              <a:rPr lang="el-GR" sz="2400" dirty="0"/>
              <a:t>) </a:t>
            </a:r>
          </a:p>
          <a:p>
            <a:r>
              <a:rPr lang="el-GR" sz="2400" dirty="0"/>
              <a:t> </a:t>
            </a:r>
          </a:p>
        </p:txBody>
      </p:sp>
    </p:spTree>
    <p:extLst>
      <p:ext uri="{BB962C8B-B14F-4D97-AF65-F5344CB8AC3E}">
        <p14:creationId xmlns:p14="http://schemas.microsoft.com/office/powerpoint/2010/main" val="2406084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4A41E6-8566-06EF-B413-396D33FD7F8F}"/>
              </a:ext>
            </a:extLst>
          </p:cNvPr>
          <p:cNvSpPr txBox="1"/>
          <p:nvPr/>
        </p:nvSpPr>
        <p:spPr>
          <a:xfrm>
            <a:off x="2737855" y="131116"/>
            <a:ext cx="6716290" cy="830997"/>
          </a:xfrm>
          <a:prstGeom prst="rect">
            <a:avLst/>
          </a:prstGeom>
          <a:noFill/>
        </p:spPr>
        <p:txBody>
          <a:bodyPr wrap="square" rtlCol="0">
            <a:spAutoFit/>
          </a:bodyPr>
          <a:lstStyle/>
          <a:p>
            <a:r>
              <a:rPr lang="el-GR" sz="2400" b="1" dirty="0"/>
              <a:t>Κανόνες Υγιεινής &amp; Συμπεριφοράς προσωπικού</a:t>
            </a:r>
          </a:p>
          <a:p>
            <a:endParaRPr lang="el-GR" sz="2400" dirty="0"/>
          </a:p>
        </p:txBody>
      </p:sp>
      <p:sp>
        <p:nvSpPr>
          <p:cNvPr id="5" name="TextBox 4">
            <a:extLst>
              <a:ext uri="{FF2B5EF4-FFF2-40B4-BE49-F238E27FC236}">
                <a16:creationId xmlns:a16="http://schemas.microsoft.com/office/drawing/2014/main" id="{9C16533A-B170-C50E-2C84-4C6FB2FBC728}"/>
              </a:ext>
            </a:extLst>
          </p:cNvPr>
          <p:cNvSpPr txBox="1"/>
          <p:nvPr/>
        </p:nvSpPr>
        <p:spPr>
          <a:xfrm>
            <a:off x="634482" y="584996"/>
            <a:ext cx="3416128" cy="369332"/>
          </a:xfrm>
          <a:prstGeom prst="rect">
            <a:avLst/>
          </a:prstGeom>
          <a:noFill/>
        </p:spPr>
        <p:txBody>
          <a:bodyPr wrap="none" rtlCol="0">
            <a:spAutoFit/>
          </a:bodyPr>
          <a:lstStyle/>
          <a:p>
            <a:r>
              <a:rPr lang="el-GR" dirty="0"/>
              <a:t>Είσοδος στους χώρου παραγωγής </a:t>
            </a:r>
          </a:p>
        </p:txBody>
      </p:sp>
      <p:sp>
        <p:nvSpPr>
          <p:cNvPr id="6" name="TextBox 5">
            <a:extLst>
              <a:ext uri="{FF2B5EF4-FFF2-40B4-BE49-F238E27FC236}">
                <a16:creationId xmlns:a16="http://schemas.microsoft.com/office/drawing/2014/main" id="{B6FFC2AA-DBDB-09B2-505B-04C6A946339E}"/>
              </a:ext>
            </a:extLst>
          </p:cNvPr>
          <p:cNvSpPr txBox="1"/>
          <p:nvPr/>
        </p:nvSpPr>
        <p:spPr>
          <a:xfrm>
            <a:off x="634482" y="1092055"/>
            <a:ext cx="11234057" cy="5990358"/>
          </a:xfrm>
          <a:prstGeom prst="rect">
            <a:avLst/>
          </a:prstGeom>
          <a:noFill/>
        </p:spPr>
        <p:txBody>
          <a:bodyPr wrap="square" rtlCol="0">
            <a:spAutoFit/>
          </a:bodyPr>
          <a:lstStyle/>
          <a:p>
            <a:pPr marR="4445" algn="just">
              <a:lnSpc>
                <a:spcPct val="107000"/>
              </a:lnSpc>
              <a:spcAft>
                <a:spcPts val="800"/>
              </a:spcAft>
              <a:tabLst>
                <a:tab pos="712470" algn="l"/>
              </a:tabLst>
            </a:pPr>
            <a:r>
              <a:rPr lang="el-GR" sz="1600" kern="100" dirty="0">
                <a:effectLst/>
                <a:latin typeface="Calibri" panose="020F0502020204030204" pitchFamily="34" charset="0"/>
                <a:ea typeface="Calibri" panose="020F0502020204030204" pitchFamily="34" charset="0"/>
                <a:cs typeface="Calibri" panose="020F0502020204030204" pitchFamily="34" charset="0"/>
              </a:rPr>
              <a:t>Το προσωπικό που εισέρχεται στο χώρο του εργοστασίου για εργασία πρέπει να ακολουθεί ορισμένους κανόνες:</a:t>
            </a:r>
            <a:endParaRPr lang="el-GR"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latin typeface="Calibri" panose="020F0502020204030204" pitchFamily="34" charset="0"/>
                <a:ea typeface="Times New Roman" panose="02020603050405020304" pitchFamily="18" charset="0"/>
                <a:cs typeface="Calibri" panose="020F0502020204030204" pitchFamily="34" charset="0"/>
              </a:rPr>
              <a:t>Α</a:t>
            </a: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κούει με προσοχή τις υποδείξεις και εντολές των προϊσταμένων του και συμπεριφέρεται με ευγένεια και σεβασμό.</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Φροντίζει την προσωπική  του καθαριότητα (καθαρός, κάνει μπάνιο τακτικά) </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Δεν έρχεται ντυμένος με τα ρούχα εργασίας από το σπίτι </a:t>
            </a: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Μόλις εισέρχεται στην εγκατάσταση, πηγαίνει στα αποδυτήρια και αλλάζει τον ρουχισμό του. Φοράει την προστατευτική του ενδυμασία αποκλειστικά στα αποδυτήρια και μόνο </a:t>
            </a:r>
          </a:p>
          <a:p>
            <a:pPr marL="342900" marR="4445" indent="-342900" algn="just">
              <a:lnSpc>
                <a:spcPct val="107000"/>
              </a:lnSpc>
              <a:spcAft>
                <a:spcPts val="800"/>
              </a:spcAft>
              <a:buFont typeface="Calibri" panose="020F0502020204030204" pitchFamily="34" charset="0"/>
              <a:buChar char="•"/>
              <a:tabLst>
                <a:tab pos="450215" algn="l"/>
              </a:tabLst>
            </a:pPr>
            <a:r>
              <a:rPr lang="el-GR" sz="1600" dirty="0"/>
              <a:t>Πλένει σωστά τα χέρια του και τα απολυμαίνει πριν μπει μέσα στο χώρο εργασίας </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Δεν παίρνει μαζί του τσάντες και φαγώσιμα.</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Δεν φοράει κοσμήματα και δακτυλίδια (εξαιρείται μόνο ένα απλό δαχτυλίδι χωρίς πετράδια πχ βέρα)  </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Έχει κομμένα και καθαρά νύχια. </a:t>
            </a:r>
            <a:r>
              <a:rPr lang="el-GR" sz="1600" kern="100" dirty="0">
                <a:latin typeface="Calibri" panose="020F0502020204030204" pitchFamily="34" charset="0"/>
                <a:ea typeface="Times New Roman" panose="02020603050405020304" pitchFamily="18" charset="0"/>
                <a:cs typeface="Calibri" panose="020F0502020204030204" pitchFamily="34" charset="0"/>
              </a:rPr>
              <a:t>Ο</a:t>
            </a: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ι γυναίκες δεν έχουν βαμμένα ούτε ψεύτικα νύχια. </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Δεν περιφέρεται  άσκοπα στους χώρους  εκτός του χώρου ευθύνης του και δεν εξέρχεται του χώρου της εγκατάστασης με τα ρούχα εργασίας.</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Φοράει σωστά την στολή εργασίας, </a:t>
            </a:r>
            <a:r>
              <a:rPr lang="el-GR" sz="1600" kern="100" dirty="0">
                <a:latin typeface="Calibri" panose="020F0502020204030204" pitchFamily="34" charset="0"/>
                <a:ea typeface="Times New Roman" panose="02020603050405020304" pitchFamily="18" charset="0"/>
                <a:cs typeface="Calibri" panose="020F0502020204030204" pitchFamily="34" charset="0"/>
              </a:rPr>
              <a:t>δεν </a:t>
            </a: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ανασηκώνει τα μανίκια </a:t>
            </a: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latin typeface="Calibri" panose="020F0502020204030204" pitchFamily="34" charset="0"/>
                <a:ea typeface="Times New Roman" panose="02020603050405020304" pitchFamily="18" charset="0"/>
                <a:cs typeface="Calibri" panose="020F0502020204030204" pitchFamily="34" charset="0"/>
              </a:rPr>
              <a:t>Φροντίζει ώστε η προστατευτική του ενδυμασία να είναι πάντοτε καθαρή </a:t>
            </a: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Δεν καπνίζει, δεν τρώει και δεν μασάει τσίχλες ή καραμέλες στο χώρο παραγωγής.</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4445" lvl="0" indent="-342900" algn="just">
              <a:lnSpc>
                <a:spcPct val="107000"/>
              </a:lnSpc>
              <a:spcAft>
                <a:spcPts val="800"/>
              </a:spcAft>
              <a:buFont typeface="Calibri" panose="020F0502020204030204" pitchFamily="34" charset="0"/>
              <a:buChar char="•"/>
              <a:tabLst>
                <a:tab pos="450215" algn="l"/>
              </a:tabLst>
            </a:pPr>
            <a:r>
              <a:rPr lang="el-GR" sz="1600" kern="100" dirty="0">
                <a:effectLst/>
                <a:latin typeface="Calibri" panose="020F0502020204030204" pitchFamily="34" charset="0"/>
                <a:ea typeface="Times New Roman" panose="02020603050405020304" pitchFamily="18" charset="0"/>
                <a:cs typeface="Calibri" panose="020F0502020204030204" pitchFamily="34" charset="0"/>
              </a:rPr>
              <a:t>Δεν σκουπίζεται στη φόρμα εργασίας όταν αυτή είναι λερωμένη και δεν ακουμπάει τα χέρια του.</a:t>
            </a:r>
            <a:endParaRPr lang="el-GR"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sz="1600" dirty="0"/>
          </a:p>
        </p:txBody>
      </p:sp>
    </p:spTree>
    <p:extLst>
      <p:ext uri="{BB962C8B-B14F-4D97-AF65-F5344CB8AC3E}">
        <p14:creationId xmlns:p14="http://schemas.microsoft.com/office/powerpoint/2010/main" val="2950349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4A41E6-8566-06EF-B413-396D33FD7F8F}"/>
              </a:ext>
            </a:extLst>
          </p:cNvPr>
          <p:cNvSpPr txBox="1"/>
          <p:nvPr/>
        </p:nvSpPr>
        <p:spPr>
          <a:xfrm>
            <a:off x="2737855" y="264950"/>
            <a:ext cx="6716290" cy="830997"/>
          </a:xfrm>
          <a:prstGeom prst="rect">
            <a:avLst/>
          </a:prstGeom>
          <a:noFill/>
        </p:spPr>
        <p:txBody>
          <a:bodyPr wrap="square" rtlCol="0">
            <a:spAutoFit/>
          </a:bodyPr>
          <a:lstStyle/>
          <a:p>
            <a:r>
              <a:rPr lang="el-GR" sz="2400" b="1" dirty="0"/>
              <a:t>Κανόνες Υγιεινής &amp; Συμπεριφοράς προσωπικού</a:t>
            </a:r>
          </a:p>
          <a:p>
            <a:endParaRPr lang="el-GR" sz="2400" dirty="0"/>
          </a:p>
        </p:txBody>
      </p:sp>
      <p:sp>
        <p:nvSpPr>
          <p:cNvPr id="5" name="TextBox 4">
            <a:extLst>
              <a:ext uri="{FF2B5EF4-FFF2-40B4-BE49-F238E27FC236}">
                <a16:creationId xmlns:a16="http://schemas.microsoft.com/office/drawing/2014/main" id="{9C16533A-B170-C50E-2C84-4C6FB2FBC728}"/>
              </a:ext>
            </a:extLst>
          </p:cNvPr>
          <p:cNvSpPr txBox="1"/>
          <p:nvPr/>
        </p:nvSpPr>
        <p:spPr>
          <a:xfrm>
            <a:off x="503855" y="864628"/>
            <a:ext cx="9974424" cy="5909310"/>
          </a:xfrm>
          <a:prstGeom prst="rect">
            <a:avLst/>
          </a:prstGeom>
          <a:noFill/>
        </p:spPr>
        <p:txBody>
          <a:bodyPr wrap="square" rtlCol="0">
            <a:spAutoFit/>
          </a:bodyPr>
          <a:lstStyle/>
          <a:p>
            <a:r>
              <a:rPr lang="el-GR" b="1" dirty="0"/>
              <a:t>Η σωστή σειρά με την οποία φοράμε την προστατευτική μας ενδυμασία </a:t>
            </a:r>
          </a:p>
          <a:p>
            <a:r>
              <a:rPr lang="el-GR" dirty="0"/>
              <a:t>Μπαίνουμε στα αποδυτήρια με τα πολιτικά μας ρούχα </a:t>
            </a:r>
          </a:p>
          <a:p>
            <a:r>
              <a:rPr lang="el-GR" dirty="0"/>
              <a:t>Βγάζουμε τα ρούχα μας ή φοράμε από πάνω με την ακόλουθη σειρά</a:t>
            </a:r>
          </a:p>
          <a:p>
            <a:pPr marL="342900" indent="-342900">
              <a:buFont typeface="+mj-lt"/>
              <a:buAutoNum type="arabicPeriod"/>
            </a:pPr>
            <a:r>
              <a:rPr lang="el-GR" dirty="0"/>
              <a:t>Φοράμε το σκουφάκι ή/και το φιλέ (σε περίπτωση που έχουμε πολλά μαλλιά). Φροντίζουμε ώστε να μην προεξέχουν τα μαλλιά από το σκουφάκι</a:t>
            </a:r>
          </a:p>
          <a:p>
            <a:r>
              <a:rPr lang="el-GR" dirty="0"/>
              <a:t>2. Οι άνδρες που έχουν γενειάδα φοράνε υποχρεωτικά προστατευτικό κάλυμμα γενειάδας </a:t>
            </a:r>
          </a:p>
          <a:p>
            <a:r>
              <a:rPr lang="el-GR" dirty="0"/>
              <a:t>3. Φοράμε τα προστατευτικά υποδήματα (αν απαιτείται) ή τα </a:t>
            </a:r>
            <a:r>
              <a:rPr lang="el-GR" dirty="0" err="1"/>
              <a:t>ποδονάρια</a:t>
            </a:r>
            <a:r>
              <a:rPr lang="el-GR" dirty="0"/>
              <a:t> (αν απαιτείται)</a:t>
            </a:r>
          </a:p>
          <a:p>
            <a:r>
              <a:rPr lang="el-GR" dirty="0"/>
              <a:t>4. Πλένουμε τα χέρια μας</a:t>
            </a:r>
          </a:p>
          <a:p>
            <a:r>
              <a:rPr lang="el-GR" dirty="0"/>
              <a:t>5. Φοράμε την στολή εργασίας </a:t>
            </a:r>
          </a:p>
          <a:p>
            <a:r>
              <a:rPr lang="el-GR" dirty="0"/>
              <a:t>6. Πλένουμε και απολυμαίνουμε τα χέρια μας </a:t>
            </a:r>
          </a:p>
          <a:p>
            <a:r>
              <a:rPr lang="el-GR" dirty="0"/>
              <a:t>7. Φοράμε γάντια </a:t>
            </a:r>
          </a:p>
          <a:p>
            <a:r>
              <a:rPr lang="el-GR" dirty="0"/>
              <a:t>8. Μπαίνουμε στο χώρο εργασίας </a:t>
            </a:r>
          </a:p>
          <a:p>
            <a:endParaRPr lang="el-GR" dirty="0"/>
          </a:p>
          <a:p>
            <a:r>
              <a:rPr lang="el-GR" dirty="0"/>
              <a:t>Τα πολιτικά ρούχα καθώς και τα προσωπικά μας αντικείμενα όπως τσάντες, κοσμήματα, ρολόγια, κινητά, κέρματα, μπουφάν όπως και τα υποδήματα τα τοποθετούμε στο ατομικό μας ερμάριο χωριστά από την καθαρή στολή εργασίας και τα υποδήματα εργασίας (υποχρεωτικό χώρισμα μέσα στο ερμάριο ή σε περίπτωση που δεν υπάρχει τότε η καθαρή στολή εργασίας και τα υποδήματα εργασίας τοποθετούνται μέσα σε καθαρή πλαστική σακούλα)  </a:t>
            </a:r>
          </a:p>
          <a:p>
            <a:r>
              <a:rPr lang="el-GR" dirty="0"/>
              <a:t>Προσοχή: Τα φαγητά, σάντουιτς, κουλούρια, ξηροί καρποί δεν μπαίνουν ποτέ μέσα στον ατομικό ερμάριο. Τα φαγητά του προσωπικού τοποθετούνται μέσα σε ψυγείο στο χώρο εστίασης ή στην κουζίνα</a:t>
            </a:r>
          </a:p>
          <a:p>
            <a:endParaRPr lang="el-GR" dirty="0"/>
          </a:p>
        </p:txBody>
      </p:sp>
    </p:spTree>
    <p:extLst>
      <p:ext uri="{BB962C8B-B14F-4D97-AF65-F5344CB8AC3E}">
        <p14:creationId xmlns:p14="http://schemas.microsoft.com/office/powerpoint/2010/main" val="2643418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B3A0DEB-00EF-37F1-5AE8-C83539C52E8E}"/>
              </a:ext>
            </a:extLst>
          </p:cNvPr>
          <p:cNvSpPr txBox="1"/>
          <p:nvPr/>
        </p:nvSpPr>
        <p:spPr>
          <a:xfrm>
            <a:off x="2737855" y="131116"/>
            <a:ext cx="6716290" cy="830997"/>
          </a:xfrm>
          <a:prstGeom prst="rect">
            <a:avLst/>
          </a:prstGeom>
          <a:noFill/>
        </p:spPr>
        <p:txBody>
          <a:bodyPr wrap="square" rtlCol="0">
            <a:spAutoFit/>
          </a:bodyPr>
          <a:lstStyle/>
          <a:p>
            <a:r>
              <a:rPr lang="el-GR" sz="2400" b="1" dirty="0"/>
              <a:t>Κανόνες Υγιεινής &amp; Συμπεριφοράς προσωπικού</a:t>
            </a:r>
          </a:p>
          <a:p>
            <a:endParaRPr lang="el-GR" sz="2400" dirty="0"/>
          </a:p>
        </p:txBody>
      </p:sp>
      <p:sp>
        <p:nvSpPr>
          <p:cNvPr id="5" name="TextBox 4">
            <a:extLst>
              <a:ext uri="{FF2B5EF4-FFF2-40B4-BE49-F238E27FC236}">
                <a16:creationId xmlns:a16="http://schemas.microsoft.com/office/drawing/2014/main" id="{65B85BDF-C937-7397-B6BF-6E7B8FE37077}"/>
              </a:ext>
            </a:extLst>
          </p:cNvPr>
          <p:cNvSpPr txBox="1"/>
          <p:nvPr/>
        </p:nvSpPr>
        <p:spPr>
          <a:xfrm>
            <a:off x="270590" y="592781"/>
            <a:ext cx="9974424" cy="369332"/>
          </a:xfrm>
          <a:prstGeom prst="rect">
            <a:avLst/>
          </a:prstGeom>
          <a:noFill/>
        </p:spPr>
        <p:txBody>
          <a:bodyPr wrap="square" rtlCol="0">
            <a:spAutoFit/>
          </a:bodyPr>
          <a:lstStyle/>
          <a:p>
            <a:r>
              <a:rPr lang="el-GR" b="1" dirty="0"/>
              <a:t>Γενικοί κανόνες υγιεινής προσωπικού</a:t>
            </a:r>
            <a:endParaRPr lang="el-GR" dirty="0"/>
          </a:p>
        </p:txBody>
      </p:sp>
      <p:sp>
        <p:nvSpPr>
          <p:cNvPr id="6" name="TextBox 5">
            <a:extLst>
              <a:ext uri="{FF2B5EF4-FFF2-40B4-BE49-F238E27FC236}">
                <a16:creationId xmlns:a16="http://schemas.microsoft.com/office/drawing/2014/main" id="{C13B1DE3-714B-5432-C30E-A3DD4C2F241C}"/>
              </a:ext>
            </a:extLst>
          </p:cNvPr>
          <p:cNvSpPr txBox="1"/>
          <p:nvPr/>
        </p:nvSpPr>
        <p:spPr>
          <a:xfrm>
            <a:off x="391886" y="1129004"/>
            <a:ext cx="11449866" cy="4801314"/>
          </a:xfrm>
          <a:prstGeom prst="rect">
            <a:avLst/>
          </a:prstGeom>
          <a:noFill/>
        </p:spPr>
        <p:txBody>
          <a:bodyPr wrap="none" rtlCol="0">
            <a:spAutoFit/>
          </a:bodyPr>
          <a:lstStyle/>
          <a:p>
            <a:r>
              <a:rPr lang="el-GR" b="1" dirty="0"/>
              <a:t>Ο χειριστής τροφίμων (εργάτης): </a:t>
            </a:r>
          </a:p>
          <a:p>
            <a:pPr marL="285750" indent="-285750">
              <a:buFont typeface="Arial" panose="020B0604020202020204" pitchFamily="34" charset="0"/>
              <a:buChar char="•"/>
            </a:pPr>
            <a:r>
              <a:rPr lang="el-GR" dirty="0"/>
              <a:t>Δεν φορά και δε φέρει προσωπικά αντικείμενα (ρολόι, κοσμήματα, βραχιόλια) όπως και κινητά, χρήματα</a:t>
            </a:r>
          </a:p>
          <a:p>
            <a:pPr marL="285750" indent="-285750">
              <a:buFont typeface="Arial" panose="020B0604020202020204" pitchFamily="34" charset="0"/>
              <a:buChar char="•"/>
            </a:pPr>
            <a:r>
              <a:rPr lang="el-GR" dirty="0"/>
              <a:t>Δεν φορά υπερβολικό άρωμα ή </a:t>
            </a:r>
            <a:r>
              <a:rPr lang="en-US" dirty="0"/>
              <a:t>aftershave </a:t>
            </a:r>
            <a:endParaRPr lang="el-GR" dirty="0"/>
          </a:p>
          <a:p>
            <a:pPr marL="285750" indent="-285750">
              <a:buFont typeface="Arial" panose="020B0604020202020204" pitchFamily="34" charset="0"/>
              <a:buChar char="•"/>
            </a:pPr>
            <a:r>
              <a:rPr lang="el-GR" dirty="0"/>
              <a:t>Έχει κοντά κομμένα νύχια. Όχι βαμμένα ή ψεύτικα</a:t>
            </a:r>
          </a:p>
          <a:p>
            <a:pPr marL="285750" indent="-285750">
              <a:buFont typeface="Arial" panose="020B0604020202020204" pitchFamily="34" charset="0"/>
              <a:buChar char="•"/>
            </a:pPr>
            <a:r>
              <a:rPr lang="el-GR" dirty="0"/>
              <a:t>Αν έχει κοψίματα, αμυχές τα καλύπτει με μπλε </a:t>
            </a:r>
            <a:r>
              <a:rPr lang="el-GR" dirty="0" err="1"/>
              <a:t>χανζαπλαστ</a:t>
            </a:r>
            <a:r>
              <a:rPr lang="el-GR" dirty="0"/>
              <a:t> (ειδικά ανιχνεύσιμο τροφίμων) </a:t>
            </a:r>
          </a:p>
          <a:p>
            <a:pPr marL="285750" indent="-285750">
              <a:buFont typeface="Arial" panose="020B0604020202020204" pitchFamily="34" charset="0"/>
              <a:buChar char="•"/>
            </a:pPr>
            <a:r>
              <a:rPr lang="el-GR" dirty="0"/>
              <a:t>Μπορεί να έχει μαζί του στο σημείο εργασίας μόνο νερό </a:t>
            </a:r>
          </a:p>
          <a:p>
            <a:pPr marL="285750" indent="-285750">
              <a:buFont typeface="Arial" panose="020B0604020202020204" pitchFamily="34" charset="0"/>
              <a:buChar char="•"/>
            </a:pPr>
            <a:r>
              <a:rPr lang="el-GR" dirty="0"/>
              <a:t>Δε φέρει στο χώρο παραγωγής  φαγώσιμα  </a:t>
            </a:r>
          </a:p>
          <a:p>
            <a:pPr marL="285750" indent="-285750">
              <a:buFont typeface="Arial" panose="020B0604020202020204" pitchFamily="34" charset="0"/>
              <a:buChar char="•"/>
            </a:pPr>
            <a:r>
              <a:rPr lang="el-GR" dirty="0"/>
              <a:t>Αν ακολουθεί φαρμακευτική αγωγή με χάπια το δηλώνει στον προϊστάμενο του </a:t>
            </a:r>
          </a:p>
          <a:p>
            <a:pPr marL="285750" indent="-285750">
              <a:buFont typeface="Arial" panose="020B0604020202020204" pitchFamily="34" charset="0"/>
              <a:buChar char="•"/>
            </a:pPr>
            <a:r>
              <a:rPr lang="el-GR" dirty="0"/>
              <a:t>Έχει ατομικό πιστοποιητικό υγείας πενταετούς διάρκειας </a:t>
            </a:r>
          </a:p>
          <a:p>
            <a:pPr marL="285750" indent="-285750">
              <a:buFont typeface="Arial" panose="020B0604020202020204" pitchFamily="34" charset="0"/>
              <a:buChar char="•"/>
            </a:pPr>
            <a:r>
              <a:rPr lang="el-GR" dirty="0"/>
              <a:t>Δεν είναι άρρωστος όταν εργάζεται ώστε να μην μεταφέρει μεταδοτικές ασθένειες στα τρόφιμα</a:t>
            </a:r>
          </a:p>
          <a:p>
            <a:pPr marL="285750" indent="-285750">
              <a:buFont typeface="Arial" panose="020B0604020202020204" pitchFamily="34" charset="0"/>
              <a:buChar char="•"/>
            </a:pPr>
            <a:r>
              <a:rPr lang="el-GR" dirty="0"/>
              <a:t>Αν νοσήσει ή αισθάνεται αδιαθεσία το δηλώνει στον προϊστάμενο του </a:t>
            </a:r>
          </a:p>
          <a:p>
            <a:pPr marL="285750" indent="-285750">
              <a:buFont typeface="Arial" panose="020B0604020202020204" pitchFamily="34" charset="0"/>
              <a:buChar char="•"/>
            </a:pPr>
            <a:r>
              <a:rPr lang="el-GR" dirty="0"/>
              <a:t>Δεν επιστρέφει αν δεν έχουν περάσει τουλάχιστον 48 ώρες από την εμφάνιση συμπτωμάτων </a:t>
            </a:r>
          </a:p>
          <a:p>
            <a:r>
              <a:rPr lang="el-GR" dirty="0"/>
              <a:t> ειδικά για ασθένειες που μεταδίδονται με τα τρόφιμα (πχ </a:t>
            </a:r>
            <a:r>
              <a:rPr lang="el-GR" dirty="0" err="1"/>
              <a:t>σαλμονέλλα</a:t>
            </a:r>
            <a:r>
              <a:rPr lang="el-GR" dirty="0"/>
              <a:t>, ηπατίτιδα, </a:t>
            </a:r>
            <a:r>
              <a:rPr lang="el-GR" dirty="0" err="1"/>
              <a:t>κλπ</a:t>
            </a:r>
            <a:r>
              <a:rPr lang="el-GR" dirty="0"/>
              <a:t>) </a:t>
            </a:r>
          </a:p>
          <a:p>
            <a:pPr marL="285750" indent="-285750">
              <a:buFont typeface="Arial" panose="020B0604020202020204" pitchFamily="34" charset="0"/>
              <a:buChar char="•"/>
            </a:pPr>
            <a:r>
              <a:rPr lang="el-GR" dirty="0"/>
              <a:t>Επιστρέφει στο χώρο εργασίας μόνο όταν είναι απόλυτα υγιής </a:t>
            </a:r>
          </a:p>
          <a:p>
            <a:pPr marL="285750" indent="-285750">
              <a:buFont typeface="Arial" panose="020B0604020202020204" pitchFamily="34" charset="0"/>
              <a:buChar char="•"/>
            </a:pPr>
            <a:r>
              <a:rPr lang="el-GR" dirty="0"/>
              <a:t>Φοράει πάντα τη προστατευτική ενδυμασία που έχει με το σωστό τρόπο (ρουχισμό, σκουφάκι, υποδήματα, γάντια) </a:t>
            </a:r>
          </a:p>
          <a:p>
            <a:pPr marL="285750" indent="-285750">
              <a:buFont typeface="Arial" panose="020B0604020202020204" pitchFamily="34" charset="0"/>
              <a:buChar char="•"/>
            </a:pPr>
            <a:r>
              <a:rPr lang="el-GR" dirty="0"/>
              <a:t>Αν υπάρχει οποιοδήποτε πρόβλημα ή εντοπίσει κατά τη διάρκεια εργασίας του οτιδήποτε πέρα από το σύνηθες, </a:t>
            </a:r>
          </a:p>
          <a:p>
            <a:r>
              <a:rPr lang="el-GR" dirty="0"/>
              <a:t>ενημερώνει μόνο τον προϊστάμενο του</a:t>
            </a:r>
          </a:p>
        </p:txBody>
      </p:sp>
    </p:spTree>
    <p:extLst>
      <p:ext uri="{BB962C8B-B14F-4D97-AF65-F5344CB8AC3E}">
        <p14:creationId xmlns:p14="http://schemas.microsoft.com/office/powerpoint/2010/main" val="161155609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1854</TotalTime>
  <Words>1361</Words>
  <Application>Microsoft Office PowerPoint</Application>
  <PresentationFormat>Ευρεία οθόνη</PresentationFormat>
  <Paragraphs>164</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Spiros Roussidis</dc:creator>
  <cp:lastModifiedBy>Spiros Roussidis</cp:lastModifiedBy>
  <cp:revision>3</cp:revision>
  <dcterms:created xsi:type="dcterms:W3CDTF">2023-10-02T08:32:57Z</dcterms:created>
  <dcterms:modified xsi:type="dcterms:W3CDTF">2024-02-24T11:31:15Z</dcterms:modified>
</cp:coreProperties>
</file>